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1305" r:id="rId3"/>
    <p:sldId id="258" r:id="rId4"/>
    <p:sldId id="307" r:id="rId5"/>
    <p:sldId id="264" r:id="rId6"/>
    <p:sldId id="308" r:id="rId7"/>
    <p:sldId id="1166" r:id="rId8"/>
    <p:sldId id="1299" r:id="rId9"/>
    <p:sldId id="1297" r:id="rId10"/>
    <p:sldId id="306" r:id="rId11"/>
    <p:sldId id="1301" r:id="rId12"/>
    <p:sldId id="1302" r:id="rId13"/>
    <p:sldId id="1303" r:id="rId14"/>
    <p:sldId id="305" r:id="rId15"/>
    <p:sldId id="290" r:id="rId16"/>
    <p:sldId id="1304" r:id="rId17"/>
    <p:sldId id="265" r:id="rId18"/>
    <p:sldId id="285" r:id="rId19"/>
    <p:sldId id="300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4103">
          <p15:clr>
            <a:srgbClr val="A4A3A4"/>
          </p15:clr>
        </p15:guide>
        <p15:guide id="3" orient="horz" pos="1266">
          <p15:clr>
            <a:srgbClr val="A4A3A4"/>
          </p15:clr>
        </p15:guide>
        <p15:guide id="4" pos="19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34"/>
    <p:restoredTop sz="86418"/>
  </p:normalViewPr>
  <p:slideViewPr>
    <p:cSldViewPr snapToGrid="0">
      <p:cViewPr>
        <p:scale>
          <a:sx n="117" d="100"/>
          <a:sy n="117" d="100"/>
        </p:scale>
        <p:origin x="744" y="480"/>
      </p:cViewPr>
      <p:guideLst>
        <p:guide orient="horz" pos="2136"/>
        <p:guide pos="4103"/>
        <p:guide orient="horz" pos="1266"/>
        <p:guide pos="19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582B4-71CF-479C-811E-4E7DD83A2CA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3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7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40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7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407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46D230FF-CF30-47C2-BA4C-59A7874B97B3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09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61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973463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5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1087120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京东零售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年专业序列晋升述职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kumimoji="1" lang="zh-CN" altLang="en-US" sz="2115" b="1" dirty="0"/>
              <a:t>晋升职级</a:t>
            </a:r>
            <a:endParaRPr kumimoji="1" lang="en-US" altLang="zh-CN" sz="2115" b="1" dirty="0"/>
          </a:p>
          <a:p>
            <a:pPr algn="dist"/>
            <a:r>
              <a:rPr kumimoji="1" lang="zh-CN" altLang="en-US" sz="2115" b="1" dirty="0"/>
              <a:t>时间</a:t>
            </a: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423910" cy="1664335"/>
          </a:xfrm>
        </p:spPr>
        <p:txBody>
          <a:bodyPr/>
          <a:lstStyle/>
          <a:p>
            <a:r>
              <a:rPr lang="zh-CN" altLang="en-US" sz="2115" b="1" dirty="0"/>
              <a:t>花啸</a:t>
            </a:r>
            <a:endParaRPr lang="en-US" altLang="zh-CN" sz="2115" b="1" dirty="0"/>
          </a:p>
          <a:p>
            <a:r>
              <a:rPr kumimoji="1" lang="en-US" altLang="zh-CN" sz="2115" b="1" dirty="0"/>
              <a:t>技术与数据中台-数据服务研发部</a:t>
            </a:r>
          </a:p>
          <a:p>
            <a:r>
              <a:rPr kumimoji="1" lang="en-US" altLang="zh-CN" sz="2115" b="1" dirty="0"/>
              <a:t>T7</a:t>
            </a:r>
          </a:p>
          <a:p>
            <a:r>
              <a:rPr kumimoji="1" lang="en-US" altLang="zh-CN" sz="2115" b="1" dirty="0"/>
              <a:t>2020.12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">
            <a:extLst>
              <a:ext uri="{FF2B5EF4-FFF2-40B4-BE49-F238E27FC236}">
                <a16:creationId xmlns:a16="http://schemas.microsoft.com/office/drawing/2014/main" id="{D903D580-C97F-9643-861C-A570EB59C49A}"/>
              </a:ext>
            </a:extLst>
          </p:cNvPr>
          <p:cNvSpPr txBox="1"/>
          <p:nvPr/>
        </p:nvSpPr>
        <p:spPr>
          <a:xfrm>
            <a:off x="4231640" y="313055"/>
            <a:ext cx="2799080" cy="307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监控系统建设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2" descr="Divider Right.png">
            <a:extLst>
              <a:ext uri="{FF2B5EF4-FFF2-40B4-BE49-F238E27FC236}">
                <a16:creationId xmlns:a16="http://schemas.microsoft.com/office/drawing/2014/main" id="{731A1FB6-9DC5-AD4D-914C-6186DAC1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7" name="Image 12" descr="Divider Right.png">
            <a:extLst>
              <a:ext uri="{FF2B5EF4-FFF2-40B4-BE49-F238E27FC236}">
                <a16:creationId xmlns:a16="http://schemas.microsoft.com/office/drawing/2014/main" id="{2B96EC75-84E9-B14F-A4F6-FE29261D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C39BA94-0B30-554A-B8B3-3695D2D71360}"/>
              </a:ext>
            </a:extLst>
          </p:cNvPr>
          <p:cNvGrpSpPr/>
          <p:nvPr/>
        </p:nvGrpSpPr>
        <p:grpSpPr>
          <a:xfrm>
            <a:off x="1798106" y="1581665"/>
            <a:ext cx="3465871" cy="335060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>
              <a:extLst>
                <a:ext uri="{FF2B5EF4-FFF2-40B4-BE49-F238E27FC236}">
                  <a16:creationId xmlns:a16="http://schemas.microsoft.com/office/drawing/2014/main" id="{B495CA84-7790-5144-87AF-850871636AD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77B82D8-06C7-4B4D-BB46-0A9ADF02F67B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9B1495-9B1D-1745-9D99-94665057AB31}"/>
              </a:ext>
            </a:extLst>
          </p:cNvPr>
          <p:cNvGrpSpPr/>
          <p:nvPr/>
        </p:nvGrpSpPr>
        <p:grpSpPr>
          <a:xfrm>
            <a:off x="4207259" y="170713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>
              <a:extLst>
                <a:ext uri="{FF2B5EF4-FFF2-40B4-BE49-F238E27FC236}">
                  <a16:creationId xmlns:a16="http://schemas.microsoft.com/office/drawing/2014/main" id="{04C90E5C-C1EC-7B4A-ADA1-6288EB853ED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3D2BABD-F472-8441-A6B3-BE0242F3E921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ADCDE2-601B-AF47-A393-12A0FDE78F84}"/>
              </a:ext>
            </a:extLst>
          </p:cNvPr>
          <p:cNvGrpSpPr/>
          <p:nvPr/>
        </p:nvGrpSpPr>
        <p:grpSpPr>
          <a:xfrm>
            <a:off x="4838807" y="298179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>
              <a:extLst>
                <a:ext uri="{FF2B5EF4-FFF2-40B4-BE49-F238E27FC236}">
                  <a16:creationId xmlns:a16="http://schemas.microsoft.com/office/drawing/2014/main" id="{03DB36F6-F5F3-0345-BDE6-EFAB748D4339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A57B62C-BDFC-1D40-9DF2-3C2CF2ECBBE2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1AB996-4CFC-134F-8AE9-0BEE89129F53}"/>
              </a:ext>
            </a:extLst>
          </p:cNvPr>
          <p:cNvGrpSpPr/>
          <p:nvPr/>
        </p:nvGrpSpPr>
        <p:grpSpPr>
          <a:xfrm>
            <a:off x="4120752" y="429567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>
              <a:extLst>
                <a:ext uri="{FF2B5EF4-FFF2-40B4-BE49-F238E27FC236}">
                  <a16:creationId xmlns:a16="http://schemas.microsoft.com/office/drawing/2014/main" id="{810AA440-59C4-A546-9B7F-99E3A8FB00DC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0DAE603-9B65-1840-ABA0-1B46E5BD73FC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0F28B80-3F96-E949-8A0F-BE636AD65171}"/>
              </a:ext>
            </a:extLst>
          </p:cNvPr>
          <p:cNvSpPr txBox="1"/>
          <p:nvPr/>
        </p:nvSpPr>
        <p:spPr>
          <a:xfrm>
            <a:off x="2404660" y="2981797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Pain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7656AD-0F90-A444-AF84-DF6CF46BD4C5}"/>
              </a:ext>
            </a:extLst>
          </p:cNvPr>
          <p:cNvSpPr txBox="1"/>
          <p:nvPr/>
        </p:nvSpPr>
        <p:spPr>
          <a:xfrm>
            <a:off x="5822912" y="2927737"/>
            <a:ext cx="5423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不支持高可用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需要去中心化，易运维，易部署，可水平扩展的系统。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9675D5-BD5F-4A4B-A028-CEA4A17B4170}"/>
              </a:ext>
            </a:extLst>
          </p:cNvPr>
          <p:cNvSpPr txBox="1"/>
          <p:nvPr/>
        </p:nvSpPr>
        <p:spPr>
          <a:xfrm>
            <a:off x="5264998" y="1570214"/>
            <a:ext cx="5156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数据采集方式单一：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缺乏自动发现、可插拔的插件支持。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C0ED3E-028C-A24C-A467-B1052D7D5167}"/>
              </a:ext>
            </a:extLst>
          </p:cNvPr>
          <p:cNvSpPr txBox="1"/>
          <p:nvPr/>
        </p:nvSpPr>
        <p:spPr>
          <a:xfrm>
            <a:off x="5339621" y="4423868"/>
            <a:ext cx="5081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告警策略管理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复杂的业务需求，需要高效的策略管理和人性化的告警设置。</a:t>
            </a:r>
          </a:p>
        </p:txBody>
      </p:sp>
    </p:spTree>
    <p:extLst>
      <p:ext uri="{BB962C8B-B14F-4D97-AF65-F5344CB8AC3E}">
        <p14:creationId xmlns:p14="http://schemas.microsoft.com/office/powerpoint/2010/main" val="134847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42EB8056-648E-9840-B681-04FCA4B1EF13}"/>
              </a:ext>
            </a:extLst>
          </p:cNvPr>
          <p:cNvSpPr txBox="1"/>
          <p:nvPr/>
        </p:nvSpPr>
        <p:spPr>
          <a:xfrm>
            <a:off x="7146463" y="2021689"/>
            <a:ext cx="4657476" cy="328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JdFalcon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监控系统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包括以下子系统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agent: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agent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用于采集机器负载监控指标。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 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是数据转发服务。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组件，提供统一的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restAPI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操作接口。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心跳服务器。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judge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Judge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用于告警判断。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alarm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alarm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模块是处理报警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aggregator: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集群聚合模块。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grafana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：监控指标展示及配置系统。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349950-5364-6D4A-82F3-9296520B5F82}"/>
              </a:ext>
            </a:extLst>
          </p:cNvPr>
          <p:cNvSpPr txBox="1"/>
          <p:nvPr/>
        </p:nvSpPr>
        <p:spPr>
          <a:xfrm>
            <a:off x="381846" y="1064918"/>
            <a:ext cx="1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JdFalcon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基于高可用的的监控需求、整合了定制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的功能、定制告警配置，增强监控运维能力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B69E9-C741-AE49-A392-FEA71709A9B2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监控系统建设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Image 12" descr="Divider Right.png">
            <a:extLst>
              <a:ext uri="{FF2B5EF4-FFF2-40B4-BE49-F238E27FC236}">
                <a16:creationId xmlns:a16="http://schemas.microsoft.com/office/drawing/2014/main" id="{81358A48-EEED-DA45-ADED-F3BE0DE3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7" name="Image 12" descr="Divider Right.png">
            <a:extLst>
              <a:ext uri="{FF2B5EF4-FFF2-40B4-BE49-F238E27FC236}">
                <a16:creationId xmlns:a16="http://schemas.microsoft.com/office/drawing/2014/main" id="{159075C8-98D8-3C4E-8097-1F25F865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92C4C87-D7B2-5145-9EED-462D14E9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00" y="148302"/>
            <a:ext cx="1922644" cy="6372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E7A4C1-0572-5C41-B9D8-721D27F0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" y="1566152"/>
            <a:ext cx="5892800" cy="52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395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C2971204-DA5A-6E4F-86B9-3ED1F277A422}"/>
              </a:ext>
            </a:extLst>
          </p:cNvPr>
          <p:cNvCxnSpPr>
            <a:cxnSpLocks/>
          </p:cNvCxnSpPr>
          <p:nvPr/>
        </p:nvCxnSpPr>
        <p:spPr>
          <a:xfrm>
            <a:off x="439910" y="6200730"/>
            <a:ext cx="22743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0">
            <a:extLst>
              <a:ext uri="{FF2B5EF4-FFF2-40B4-BE49-F238E27FC236}">
                <a16:creationId xmlns:a16="http://schemas.microsoft.com/office/drawing/2014/main" id="{1FA01B03-8538-144A-9A5E-62037B801443}"/>
              </a:ext>
            </a:extLst>
          </p:cNvPr>
          <p:cNvCxnSpPr>
            <a:cxnSpLocks/>
          </p:cNvCxnSpPr>
          <p:nvPr/>
        </p:nvCxnSpPr>
        <p:spPr>
          <a:xfrm>
            <a:off x="381542" y="1891364"/>
            <a:ext cx="22743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BA9D544-6A0A-0547-BBB2-E4F007C8278A}"/>
              </a:ext>
            </a:extLst>
          </p:cNvPr>
          <p:cNvSpPr txBox="1"/>
          <p:nvPr/>
        </p:nvSpPr>
        <p:spPr>
          <a:xfrm>
            <a:off x="381846" y="1064918"/>
            <a:ext cx="1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告警配置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面向运维人员、提供人性化的告警策略配置和用户分组配置。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28DBF2EE-DB26-8048-8F14-8E74873D4019}"/>
              </a:ext>
            </a:extLst>
          </p:cNvPr>
          <p:cNvSpPr txBox="1"/>
          <p:nvPr/>
        </p:nvSpPr>
        <p:spPr>
          <a:xfrm>
            <a:off x="339890" y="1931548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7E535D1-F636-9347-997D-E5116667C2A0}"/>
              </a:ext>
            </a:extLst>
          </p:cNvPr>
          <p:cNvSpPr txBox="1"/>
          <p:nvPr/>
        </p:nvSpPr>
        <p:spPr>
          <a:xfrm>
            <a:off x="339890" y="2425882"/>
            <a:ext cx="2503433" cy="168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强大灵活的数据采集。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用户自定义插件支持。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高效率的告警策略管理，简化了运维操作的难度。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人性化的告警设置。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高可用、无单点、可水平扩展。</a:t>
            </a:r>
          </a:p>
          <a:p>
            <a:pPr>
              <a:lnSpc>
                <a:spcPct val="150000"/>
              </a:lnSpc>
              <a:defRPr/>
            </a:pP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99B0E2-5072-C940-9E8D-D831E051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02" y="1662807"/>
            <a:ext cx="8794026" cy="4399729"/>
          </a:xfrm>
          <a:prstGeom prst="rect">
            <a:avLst/>
          </a:prstGeom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C41BDD04-6ADC-6840-B42E-8FA94635F6FA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监控系统建设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Image 12" descr="Divider Right.png">
            <a:extLst>
              <a:ext uri="{FF2B5EF4-FFF2-40B4-BE49-F238E27FC236}">
                <a16:creationId xmlns:a16="http://schemas.microsoft.com/office/drawing/2014/main" id="{0ED714EC-E128-504E-BFFE-C5FD79A6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9ECF8ED1-04A4-EE48-98AC-775EFB3C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19C846-F179-A942-8A3F-1455A44E0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00" y="148302"/>
            <a:ext cx="1922644" cy="6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708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C2971204-DA5A-6E4F-86B9-3ED1F277A422}"/>
              </a:ext>
            </a:extLst>
          </p:cNvPr>
          <p:cNvCxnSpPr>
            <a:cxnSpLocks/>
          </p:cNvCxnSpPr>
          <p:nvPr/>
        </p:nvCxnSpPr>
        <p:spPr>
          <a:xfrm>
            <a:off x="439910" y="6200730"/>
            <a:ext cx="22743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BA9D544-6A0A-0547-BBB2-E4F007C8278A}"/>
              </a:ext>
            </a:extLst>
          </p:cNvPr>
          <p:cNvSpPr txBox="1"/>
          <p:nvPr/>
        </p:nvSpPr>
        <p:spPr>
          <a:xfrm>
            <a:off x="381846" y="1064918"/>
            <a:ext cx="1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集成第三方子系统，读取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tsdb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监控数据。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C41BDD04-6ADC-6840-B42E-8FA94635F6FA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监控系统建设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Image 12" descr="Divider Right.png">
            <a:extLst>
              <a:ext uri="{FF2B5EF4-FFF2-40B4-BE49-F238E27FC236}">
                <a16:creationId xmlns:a16="http://schemas.microsoft.com/office/drawing/2014/main" id="{0ED714EC-E128-504E-BFFE-C5FD79A6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9ECF8ED1-04A4-EE48-98AC-775EFB3C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19C846-F179-A942-8A3F-1455A44E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00" y="148302"/>
            <a:ext cx="1922644" cy="637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EC6CDC-25AA-6348-B3DB-4D4A09EB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3" y="1713585"/>
            <a:ext cx="3948702" cy="4744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C7419-074F-0C4A-9F21-140434F6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611" y="1713585"/>
            <a:ext cx="6272487" cy="4713514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E18F037-4156-7341-87A7-398936301102}"/>
              </a:ext>
            </a:extLst>
          </p:cNvPr>
          <p:cNvCxnSpPr/>
          <p:nvPr/>
        </p:nvCxnSpPr>
        <p:spPr>
          <a:xfrm>
            <a:off x="5040086" y="2329543"/>
            <a:ext cx="0" cy="297180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27000"/>
              </a:schemeClr>
            </a:solidFill>
          </a:ln>
          <a:effectLst>
            <a:outerShdw blurRad="50800" dist="50800" dir="5400000" sx="6000" sy="6000" algn="ctr" rotWithShape="0">
              <a:srgbClr val="000000">
                <a:alpha val="87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850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28538" y="1368440"/>
            <a:ext cx="10800983" cy="4711699"/>
            <a:chOff x="990" y="1588"/>
            <a:chExt cx="12442" cy="5524"/>
          </a:xfrm>
        </p:grpSpPr>
        <p:sp>
          <p:nvSpPr>
            <p:cNvPr id="18" name="圆角矩形 17"/>
            <p:cNvSpPr/>
            <p:nvPr/>
          </p:nvSpPr>
          <p:spPr>
            <a:xfrm>
              <a:off x="990" y="3371"/>
              <a:ext cx="3856" cy="3741"/>
            </a:xfrm>
            <a:prstGeom prst="roundRect">
              <a:avLst>
                <a:gd name="adj" fmla="val 945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745" y="1588"/>
              <a:ext cx="2279" cy="22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3484" y="3077"/>
              <a:ext cx="588" cy="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88" y="2464"/>
              <a:ext cx="1745" cy="9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2400" b="1" dirty="0">
                  <a:solidFill>
                    <a:schemeClr val="accent6">
                      <a:lumMod val="75000"/>
                    </a:schemeClr>
                  </a:solidFill>
                  <a:latin typeface="微软雅黑"/>
                  <a:ea typeface="微软雅黑"/>
                </a:rPr>
                <a:t>salt</a:t>
              </a:r>
              <a:r>
                <a:rPr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微软雅黑"/>
                  <a:ea typeface="微软雅黑"/>
                </a:rPr>
                <a:t>自动部署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70" y="3371"/>
              <a:ext cx="3856" cy="3741"/>
            </a:xfrm>
            <a:prstGeom prst="roundRect">
              <a:avLst>
                <a:gd name="adj" fmla="val 784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9576" y="3371"/>
              <a:ext cx="3856" cy="3741"/>
            </a:xfrm>
            <a:prstGeom prst="roundRect">
              <a:avLst>
                <a:gd name="adj" fmla="val 744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058" y="1657"/>
              <a:ext cx="2279" cy="22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364" y="1588"/>
              <a:ext cx="2279" cy="22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1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7880" y="3077"/>
              <a:ext cx="588" cy="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190" y="3077"/>
              <a:ext cx="588" cy="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295" y="2475"/>
              <a:ext cx="1745" cy="9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2400" b="1" dirty="0" err="1">
                  <a:solidFill>
                    <a:schemeClr val="accent6">
                      <a:lumMod val="75000"/>
                    </a:schemeClr>
                  </a:solidFill>
                  <a:latin typeface="微软雅黑"/>
                  <a:ea typeface="微软雅黑"/>
                </a:rPr>
                <a:t>hbase</a:t>
              </a:r>
              <a:r>
                <a:rPr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微软雅黑"/>
                  <a:ea typeface="微软雅黑"/>
                </a:rPr>
                <a:t>自动流程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0672" y="2453"/>
              <a:ext cx="1745" cy="9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微软雅黑"/>
                  <a:ea typeface="微软雅黑"/>
                </a:rPr>
                <a:t>配置文件中心服务</a:t>
              </a:r>
            </a:p>
          </p:txBody>
        </p:sp>
        <p:sp>
          <p:nvSpPr>
            <p:cNvPr id="23" name="TextBox 20"/>
            <p:cNvSpPr txBox="1"/>
            <p:nvPr/>
          </p:nvSpPr>
          <p:spPr>
            <a:xfrm>
              <a:off x="1361" y="4230"/>
              <a:ext cx="3414" cy="1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ts val="34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自动安装及挂载</a:t>
              </a:r>
              <a:r>
                <a:rPr lang="e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salt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ts val="34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集群支持。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ts val="34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自动安装及挂载</a:t>
              </a:r>
              <a:r>
                <a:rPr lang="e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salt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服务。</a:t>
              </a:r>
            </a:p>
          </p:txBody>
        </p:sp>
        <p:sp>
          <p:nvSpPr>
            <p:cNvPr id="24" name="TextBox 21"/>
            <p:cNvSpPr txBox="1"/>
            <p:nvPr/>
          </p:nvSpPr>
          <p:spPr>
            <a:xfrm>
              <a:off x="5636" y="4230"/>
              <a:ext cx="3062" cy="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hbase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自动分组异动。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Hbase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自动表迁移。</a:t>
              </a:r>
            </a:p>
          </p:txBody>
        </p:sp>
        <p:sp>
          <p:nvSpPr>
            <p:cNvPr id="25" name="TextBox 22"/>
            <p:cNvSpPr txBox="1"/>
            <p:nvPr/>
          </p:nvSpPr>
          <p:spPr>
            <a:xfrm>
              <a:off x="9973" y="4231"/>
              <a:ext cx="3062" cy="1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解耦鲲鹏和物理机。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实现容器化部署。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salt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大参数传递及解析。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运维平台建设</a:t>
            </a: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F2AB11-C8A8-BA46-A7B9-49A83479F25C}"/>
              </a:ext>
            </a:extLst>
          </p:cNvPr>
          <p:cNvGrpSpPr/>
          <p:nvPr/>
        </p:nvGrpSpPr>
        <p:grpSpPr>
          <a:xfrm>
            <a:off x="119789" y="2526846"/>
            <a:ext cx="2737892" cy="2615611"/>
            <a:chOff x="3731622" y="1160192"/>
            <a:chExt cx="2713479" cy="259228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64BBE7-7535-1A46-BBB8-06664FFB252C}"/>
                </a:ext>
              </a:extLst>
            </p:cNvPr>
            <p:cNvGrpSpPr/>
            <p:nvPr/>
          </p:nvGrpSpPr>
          <p:grpSpPr>
            <a:xfrm>
              <a:off x="3852813" y="1160192"/>
              <a:ext cx="2592288" cy="2592289"/>
              <a:chOff x="3091333" y="1182834"/>
              <a:chExt cx="3298687" cy="329868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7ECF0C7-B0E8-C046-ABC9-EF403B58A411}"/>
                  </a:ext>
                </a:extLst>
              </p:cNvPr>
              <p:cNvSpPr/>
              <p:nvPr/>
            </p:nvSpPr>
            <p:spPr>
              <a:xfrm>
                <a:off x="3453163" y="1539455"/>
                <a:ext cx="2585448" cy="25854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3722"/>
                <a:endParaRPr lang="zh-CN" altLang="en-US" sz="2383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79A1E51-F9BE-DD45-90B4-1D28BF2F0A51}"/>
                  </a:ext>
                </a:extLst>
              </p:cNvPr>
              <p:cNvGrpSpPr/>
              <p:nvPr/>
            </p:nvGrpSpPr>
            <p:grpSpPr>
              <a:xfrm>
                <a:off x="3091333" y="1182834"/>
                <a:ext cx="3298687" cy="3298688"/>
                <a:chOff x="2555776" y="915566"/>
                <a:chExt cx="1944216" cy="1944216"/>
              </a:xfrm>
              <a:effectLst>
                <a:outerShdw blurRad="63500" dist="50800" dir="8100000" algn="tr" rotWithShape="0">
                  <a:prstClr val="black">
                    <a:alpha val="35000"/>
                  </a:prstClr>
                </a:outerShdw>
              </a:effectLst>
            </p:grpSpPr>
            <p:sp>
              <p:nvSpPr>
                <p:cNvPr id="24" name="同心圆 37">
                  <a:extLst>
                    <a:ext uri="{FF2B5EF4-FFF2-40B4-BE49-F238E27FC236}">
                      <a16:creationId xmlns:a16="http://schemas.microsoft.com/office/drawing/2014/main" id="{AA948C56-DA09-E04C-B184-0D3C6A4F96EB}"/>
                    </a:ext>
                  </a:extLst>
                </p:cNvPr>
                <p:cNvSpPr/>
                <p:nvPr/>
              </p:nvSpPr>
              <p:spPr>
                <a:xfrm>
                  <a:off x="2555776" y="915566"/>
                  <a:ext cx="1944216" cy="1944216"/>
                </a:xfrm>
                <a:prstGeom prst="donut">
                  <a:avLst>
                    <a:gd name="adj" fmla="val 10097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3722"/>
                  <a:endParaRPr lang="zh-CN" altLang="en-US" sz="238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5" name="同心圆 38">
                  <a:extLst>
                    <a:ext uri="{FF2B5EF4-FFF2-40B4-BE49-F238E27FC236}">
                      <a16:creationId xmlns:a16="http://schemas.microsoft.com/office/drawing/2014/main" id="{EC6EDC8F-D49A-1742-B16B-FAF86251D84A}"/>
                    </a:ext>
                  </a:extLst>
                </p:cNvPr>
                <p:cNvSpPr/>
                <p:nvPr/>
              </p:nvSpPr>
              <p:spPr>
                <a:xfrm>
                  <a:off x="2614636" y="974427"/>
                  <a:ext cx="1826499" cy="1826497"/>
                </a:xfrm>
                <a:prstGeom prst="donut">
                  <a:avLst>
                    <a:gd name="adj" fmla="val 8132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3722"/>
                  <a:endParaRPr lang="zh-CN" altLang="en-US" sz="238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5E9BE5-BE65-034F-B17E-DE10B2DCFF73}"/>
                </a:ext>
              </a:extLst>
            </p:cNvPr>
            <p:cNvSpPr/>
            <p:nvPr/>
          </p:nvSpPr>
          <p:spPr>
            <a:xfrm>
              <a:off x="3731622" y="2208625"/>
              <a:ext cx="2713479" cy="495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3722">
                <a:lnSpc>
                  <a:spcPct val="130000"/>
                </a:lnSpc>
              </a:pPr>
              <a:r>
                <a:rPr lang="en-US" altLang="zh-CN" sz="2257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The</a:t>
              </a:r>
              <a:r>
                <a:rPr lang="zh-CN" altLang="en-US" sz="2257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2257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Pain</a:t>
              </a:r>
              <a:endParaRPr lang="zh-CN" altLang="en-US" sz="2257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30" name="圆角矩形 5">
            <a:extLst>
              <a:ext uri="{FF2B5EF4-FFF2-40B4-BE49-F238E27FC236}">
                <a16:creationId xmlns:a16="http://schemas.microsoft.com/office/drawing/2014/main" id="{EBAD19C2-DA38-5543-826B-25B31472094B}"/>
              </a:ext>
            </a:extLst>
          </p:cNvPr>
          <p:cNvSpPr/>
          <p:nvPr/>
        </p:nvSpPr>
        <p:spPr bwMode="auto">
          <a:xfrm>
            <a:off x="5131776" y="4757887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圆角矩形 5">
            <a:extLst>
              <a:ext uri="{FF2B5EF4-FFF2-40B4-BE49-F238E27FC236}">
                <a16:creationId xmlns:a16="http://schemas.microsoft.com/office/drawing/2014/main" id="{30D1A285-0E08-034C-8E34-16B2C36FDB28}"/>
              </a:ext>
            </a:extLst>
          </p:cNvPr>
          <p:cNvSpPr/>
          <p:nvPr/>
        </p:nvSpPr>
        <p:spPr bwMode="auto">
          <a:xfrm>
            <a:off x="5131776" y="1638603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DB0A02B0-267F-9C44-99E5-746B56E528C3}"/>
              </a:ext>
            </a:extLst>
          </p:cNvPr>
          <p:cNvSpPr txBox="1"/>
          <p:nvPr/>
        </p:nvSpPr>
        <p:spPr>
          <a:xfrm>
            <a:off x="5938088" y="1744653"/>
            <a:ext cx="3084499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3722"/>
            <a:r>
              <a:rPr lang="en-US" altLang="zh-CN" sz="2508" dirty="0">
                <a:solidFill>
                  <a:srgbClr val="F8F8F8"/>
                </a:solidFill>
                <a:latin typeface="微软雅黑"/>
                <a:ea typeface="微软雅黑"/>
              </a:rPr>
              <a:t>BDP</a:t>
            </a:r>
            <a:r>
              <a:rPr lang="zh-CN" altLang="en-US" sz="2508" dirty="0">
                <a:solidFill>
                  <a:srgbClr val="F8F8F8"/>
                </a:solidFill>
                <a:latin typeface="微软雅黑"/>
                <a:ea typeface="微软雅黑"/>
              </a:rPr>
              <a:t>下属产品线众多</a:t>
            </a:r>
          </a:p>
        </p:txBody>
      </p:sp>
      <p:sp>
        <p:nvSpPr>
          <p:cNvPr id="33" name="空心弧 32">
            <a:extLst>
              <a:ext uri="{FF2B5EF4-FFF2-40B4-BE49-F238E27FC236}">
                <a16:creationId xmlns:a16="http://schemas.microsoft.com/office/drawing/2014/main" id="{0C361AAC-8ABA-254F-8904-378963C53472}"/>
              </a:ext>
            </a:extLst>
          </p:cNvPr>
          <p:cNvSpPr/>
          <p:nvPr/>
        </p:nvSpPr>
        <p:spPr bwMode="auto">
          <a:xfrm flipV="1">
            <a:off x="2122627" y="107966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8DA5BA-7D22-5E4F-BFEB-B96F06B13030}"/>
              </a:ext>
            </a:extLst>
          </p:cNvPr>
          <p:cNvSpPr/>
          <p:nvPr/>
        </p:nvSpPr>
        <p:spPr bwMode="auto">
          <a:xfrm rot="10800000" flipV="1">
            <a:off x="3592735" y="1406567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52785C37-4970-7547-AD6F-AC90D6847F9D}"/>
              </a:ext>
            </a:extLst>
          </p:cNvPr>
          <p:cNvSpPr/>
          <p:nvPr/>
        </p:nvSpPr>
        <p:spPr bwMode="auto">
          <a:xfrm rot="4631022" flipV="1">
            <a:off x="3635180" y="2925728"/>
            <a:ext cx="1831752" cy="1831752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68C6BB66-DF05-024E-898D-7C2E595C5369}"/>
              </a:ext>
            </a:extLst>
          </p:cNvPr>
          <p:cNvSpPr/>
          <p:nvPr/>
        </p:nvSpPr>
        <p:spPr bwMode="auto">
          <a:xfrm>
            <a:off x="2149393" y="4757888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84AC13AB-8FF0-6347-92F1-5CB32DB8EA13}"/>
              </a:ext>
            </a:extLst>
          </p:cNvPr>
          <p:cNvSpPr/>
          <p:nvPr/>
        </p:nvSpPr>
        <p:spPr bwMode="auto">
          <a:xfrm rot="10800000">
            <a:off x="3619501" y="443098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defTabSz="1146751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3E9D7884-C9E3-AC41-A1D0-991586C45247}"/>
              </a:ext>
            </a:extLst>
          </p:cNvPr>
          <p:cNvSpPr txBox="1"/>
          <p:nvPr/>
        </p:nvSpPr>
        <p:spPr>
          <a:xfrm>
            <a:off x="4210513" y="1889553"/>
            <a:ext cx="668773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3722"/>
            <a:r>
              <a:rPr lang="en-US" altLang="zh-CN" sz="5016" b="1" dirty="0">
                <a:solidFill>
                  <a:schemeClr val="accent2"/>
                </a:solidFill>
                <a:latin typeface="微软雅黑"/>
                <a:ea typeface="微软雅黑"/>
              </a:rPr>
              <a:t>A</a:t>
            </a:r>
            <a:endParaRPr lang="zh-CN" altLang="en-US" sz="5016" b="1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6A03CC89-5176-D642-8DD9-07B25C3AB60B}"/>
              </a:ext>
            </a:extLst>
          </p:cNvPr>
          <p:cNvSpPr txBox="1"/>
          <p:nvPr/>
        </p:nvSpPr>
        <p:spPr>
          <a:xfrm>
            <a:off x="4210513" y="4918982"/>
            <a:ext cx="623889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3722"/>
            <a:r>
              <a:rPr lang="en-US" altLang="zh-CN" sz="5016" b="1" dirty="0">
                <a:solidFill>
                  <a:srgbClr val="FFC000"/>
                </a:solidFill>
                <a:latin typeface="微软雅黑"/>
                <a:ea typeface="微软雅黑"/>
              </a:rPr>
              <a:t>B</a:t>
            </a:r>
            <a:endParaRPr lang="zh-CN" altLang="en-US" sz="5016" b="1" dirty="0">
              <a:solidFill>
                <a:srgbClr val="FFC000"/>
              </a:solidFill>
              <a:latin typeface="微软雅黑"/>
              <a:ea typeface="微软雅黑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604A1457-E87F-D944-867A-1D3B6D1B79FF}"/>
              </a:ext>
            </a:extLst>
          </p:cNvPr>
          <p:cNvSpPr txBox="1"/>
          <p:nvPr/>
        </p:nvSpPr>
        <p:spPr>
          <a:xfrm>
            <a:off x="5631180" y="2468783"/>
            <a:ext cx="5325135" cy="85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3722">
              <a:lnSpc>
                <a:spcPct val="150000"/>
              </a:lnSpc>
            </a:pPr>
            <a:r>
              <a:rPr lang="zh-CN" altLang="en-US" sz="1756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没有与上游权限系统对接，容器出现未交接或漏交接的现象。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82153C40-4531-B242-853A-9C68F11AD177}"/>
              </a:ext>
            </a:extLst>
          </p:cNvPr>
          <p:cNvSpPr txBox="1"/>
          <p:nvPr/>
        </p:nvSpPr>
        <p:spPr>
          <a:xfrm>
            <a:off x="5647279" y="5443802"/>
            <a:ext cx="5415439" cy="85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defTabSz="1213722"/>
            <a:r>
              <a:rPr lang="zh-CN" altLang="en-US" sz="1756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各产品线业务不同，交接项不同，需要接入统一的入口。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356CC760-E3E8-8842-86C6-232BAFCDA30F}"/>
              </a:ext>
            </a:extLst>
          </p:cNvPr>
          <p:cNvSpPr txBox="1"/>
          <p:nvPr/>
        </p:nvSpPr>
        <p:spPr>
          <a:xfrm>
            <a:off x="5938088" y="4876773"/>
            <a:ext cx="2840842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3722"/>
            <a:r>
              <a:rPr lang="zh-CN" altLang="en-US" sz="250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没有统一权限汇总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7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7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7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7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8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47" name="TextBox 20">
            <a:extLst>
              <a:ext uri="{FF2B5EF4-FFF2-40B4-BE49-F238E27FC236}">
                <a16:creationId xmlns:a16="http://schemas.microsoft.com/office/drawing/2014/main" id="{AE0EF1C4-597D-9244-AA41-D9F06269B353}"/>
              </a:ext>
            </a:extLst>
          </p:cNvPr>
          <p:cNvSpPr txBox="1"/>
          <p:nvPr/>
        </p:nvSpPr>
        <p:spPr>
          <a:xfrm>
            <a:off x="7688580" y="1436913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2DAFFB3A-F144-424A-9446-D7B58C6F76A2}"/>
              </a:ext>
            </a:extLst>
          </p:cNvPr>
          <p:cNvSpPr txBox="1"/>
          <p:nvPr/>
        </p:nvSpPr>
        <p:spPr>
          <a:xfrm>
            <a:off x="7676070" y="1863285"/>
            <a:ext cx="2503433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统一权限交接入口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简化了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离职人员交接流程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8676E8-411D-F242-8C4C-8FE182DE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59" y="1161235"/>
            <a:ext cx="5687727" cy="52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>
            <a:extLst>
              <a:ext uri="{FF2B5EF4-FFF2-40B4-BE49-F238E27FC236}">
                <a16:creationId xmlns:a16="http://schemas.microsoft.com/office/drawing/2014/main" id="{E6B29DF5-BC35-446D-8AE1-0151563305A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01769" y="3387733"/>
            <a:ext cx="873637" cy="61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</a:t>
            </a:r>
            <a:r>
              <a:rPr kumimoji="0" lang="en-US" altLang="zh-CN" sz="3999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art</a:t>
            </a:r>
            <a:endParaRPr kumimoji="0" lang="zh-CN" altLang="en-US" sz="11499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PA_文本框 13">
            <a:extLst>
              <a:ext uri="{FF2B5EF4-FFF2-40B4-BE49-F238E27FC236}">
                <a16:creationId xmlns:a16="http://schemas.microsoft.com/office/drawing/2014/main" id="{D3C284DF-56F6-472C-A66F-4FC54AF9A59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31001" y="3225816"/>
            <a:ext cx="6139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PA_任意多边形 9">
            <a:extLst>
              <a:ext uri="{FF2B5EF4-FFF2-40B4-BE49-F238E27FC236}">
                <a16:creationId xmlns:a16="http://schemas.microsoft.com/office/drawing/2014/main" id="{AC4C8510-E879-4C62-9A96-6632E4F3783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902336" y="2283778"/>
            <a:ext cx="6289665" cy="16767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PA_文本框 14">
            <a:extLst>
              <a:ext uri="{FF2B5EF4-FFF2-40B4-BE49-F238E27FC236}">
                <a16:creationId xmlns:a16="http://schemas.microsoft.com/office/drawing/2014/main" id="{327386ED-882B-4B80-BEA4-3382ACF5293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773404"/>
            <a:ext cx="1368965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99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9599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PA_标题 5">
            <a:extLst>
              <a:ext uri="{FF2B5EF4-FFF2-40B4-BE49-F238E27FC236}">
                <a16:creationId xmlns:a16="http://schemas.microsoft.com/office/drawing/2014/main" id="{BA3105F1-29DF-4CDC-9111-E76B62AD0AE3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8" y="3179175"/>
            <a:ext cx="5904442" cy="52520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zh-CN" altLang="en-US" sz="3792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学习沉淀</a:t>
            </a:r>
            <a:endParaRPr kumimoji="0" lang="zh-CN" altLang="en-US" sz="3792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PA_文本占位符 6">
            <a:extLst>
              <a:ext uri="{FF2B5EF4-FFF2-40B4-BE49-F238E27FC236}">
                <a16:creationId xmlns:a16="http://schemas.microsoft.com/office/drawing/2014/main" id="{E637CC51-A465-4DDF-87F9-18C9797AFD3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726451"/>
            <a:ext cx="3495251" cy="21012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defRPr/>
            </a:pPr>
            <a:r>
              <a:rPr lang="en-US" altLang="zh-CN" sz="1517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Keep learning</a:t>
            </a:r>
            <a:endParaRPr kumimoji="0" lang="en-US" altLang="zh-CN" sz="151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80" y="2517775"/>
            <a:ext cx="2908300" cy="274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" name="组合 102"/>
          <p:cNvGrpSpPr/>
          <p:nvPr/>
        </p:nvGrpSpPr>
        <p:grpSpPr>
          <a:xfrm>
            <a:off x="3823970" y="1807845"/>
            <a:ext cx="880745" cy="868045"/>
            <a:chOff x="680580" y="1491630"/>
            <a:chExt cx="1479184" cy="1479182"/>
          </a:xfrm>
        </p:grpSpPr>
        <p:grpSp>
          <p:nvGrpSpPr>
            <p:cNvPr id="104" name="组合 103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5" name="同心圆 10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charset="-122"/>
                  <a:ea typeface="Microsoft YaHei" charset="-122"/>
                </a:endParaRPr>
              </a:p>
            </p:txBody>
          </p:sp>
        </p:grpSp>
        <p:sp>
          <p:nvSpPr>
            <p:cNvPr id="107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768725" y="4561205"/>
            <a:ext cx="859790" cy="841375"/>
            <a:chOff x="680580" y="1491630"/>
            <a:chExt cx="1479184" cy="1479182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0" name="同心圆 10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charset="-122"/>
                  <a:ea typeface="Microsoft YaHei" charset="-122"/>
                </a:endParaRPr>
              </a:p>
            </p:txBody>
          </p:sp>
        </p:grpSp>
        <p:sp>
          <p:nvSpPr>
            <p:cNvPr id="112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7225030" y="1778000"/>
            <a:ext cx="897890" cy="873760"/>
            <a:chOff x="680580" y="1491630"/>
            <a:chExt cx="1479184" cy="1479182"/>
          </a:xfrm>
        </p:grpSpPr>
        <p:grpSp>
          <p:nvGrpSpPr>
            <p:cNvPr id="114" name="组合 113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5" name="同心圆 1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charset="-122"/>
                  <a:ea typeface="Microsoft YaHei" charset="-122"/>
                </a:endParaRPr>
              </a:p>
            </p:txBody>
          </p:sp>
        </p:grpSp>
        <p:sp>
          <p:nvSpPr>
            <p:cNvPr id="117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118" name="TextBox 30"/>
          <p:cNvSpPr txBox="1"/>
          <p:nvPr/>
        </p:nvSpPr>
        <p:spPr>
          <a:xfrm>
            <a:off x="4577080" y="339725"/>
            <a:ext cx="274383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学习沉淀</a:t>
            </a:r>
          </a:p>
        </p:txBody>
      </p:sp>
      <p:pic>
        <p:nvPicPr>
          <p:cNvPr id="119" name="Image 12" descr="Divider 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02396" y="506730"/>
            <a:ext cx="2073275" cy="74930"/>
          </a:xfrm>
          <a:prstGeom prst="rect">
            <a:avLst/>
          </a:prstGeom>
        </p:spPr>
      </p:pic>
      <p:pic>
        <p:nvPicPr>
          <p:cNvPr id="121" name="Image 12" descr="Divider 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122" name="Freeform 47"/>
          <p:cNvSpPr/>
          <p:nvPr/>
        </p:nvSpPr>
        <p:spPr bwMode="auto">
          <a:xfrm>
            <a:off x="4464050" y="3171190"/>
            <a:ext cx="3627755" cy="2349500"/>
          </a:xfrm>
          <a:custGeom>
            <a:avLst/>
            <a:gdLst>
              <a:gd name="T0" fmla="*/ 2513 w 2513"/>
              <a:gd name="T1" fmla="*/ 0 h 1561"/>
              <a:gd name="T2" fmla="*/ 0 w 2513"/>
              <a:gd name="T3" fmla="*/ 0 h 1561"/>
              <a:gd name="T4" fmla="*/ 0 w 2513"/>
              <a:gd name="T5" fmla="*/ 1561 h 1561"/>
              <a:gd name="T6" fmla="*/ 2513 w 2513"/>
              <a:gd name="T7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13" h="1561">
                <a:moveTo>
                  <a:pt x="2513" y="0"/>
                </a:moveTo>
                <a:lnTo>
                  <a:pt x="0" y="0"/>
                </a:lnTo>
                <a:lnTo>
                  <a:pt x="0" y="1561"/>
                </a:lnTo>
                <a:lnTo>
                  <a:pt x="25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Microsoft YaHei" charset="-122"/>
              <a:ea typeface="Microsoft YaHei" charset="-122"/>
            </a:endParaRPr>
          </a:p>
        </p:txBody>
      </p:sp>
      <p:grpSp>
        <p:nvGrpSpPr>
          <p:cNvPr id="123" name="Group 126"/>
          <p:cNvGrpSpPr/>
          <p:nvPr/>
        </p:nvGrpSpPr>
        <p:grpSpPr>
          <a:xfrm>
            <a:off x="7458075" y="2009140"/>
            <a:ext cx="438150" cy="356870"/>
            <a:chOff x="3175" y="-1587"/>
            <a:chExt cx="1209675" cy="1136651"/>
          </a:xfrm>
          <a:solidFill>
            <a:schemeClr val="accent1"/>
          </a:solidFill>
        </p:grpSpPr>
        <p:sp>
          <p:nvSpPr>
            <p:cNvPr id="124" name="Freeform 59"/>
            <p:cNvSpPr/>
            <p:nvPr/>
          </p:nvSpPr>
          <p:spPr bwMode="auto">
            <a:xfrm>
              <a:off x="3175" y="-1587"/>
              <a:ext cx="1209675" cy="454025"/>
            </a:xfrm>
            <a:custGeom>
              <a:avLst/>
              <a:gdLst>
                <a:gd name="T0" fmla="*/ 297 w 320"/>
                <a:gd name="T1" fmla="*/ 41 h 120"/>
                <a:gd name="T2" fmla="*/ 160 w 320"/>
                <a:gd name="T3" fmla="*/ 0 h 120"/>
                <a:gd name="T4" fmla="*/ 23 w 320"/>
                <a:gd name="T5" fmla="*/ 41 h 120"/>
                <a:gd name="T6" fmla="*/ 0 w 320"/>
                <a:gd name="T7" fmla="*/ 79 h 120"/>
                <a:gd name="T8" fmla="*/ 0 w 320"/>
                <a:gd name="T9" fmla="*/ 100 h 120"/>
                <a:gd name="T10" fmla="*/ 20 w 320"/>
                <a:gd name="T11" fmla="*/ 120 h 120"/>
                <a:gd name="T12" fmla="*/ 60 w 320"/>
                <a:gd name="T13" fmla="*/ 120 h 120"/>
                <a:gd name="T14" fmla="*/ 80 w 320"/>
                <a:gd name="T15" fmla="*/ 100 h 120"/>
                <a:gd name="T16" fmla="*/ 91 w 320"/>
                <a:gd name="T17" fmla="*/ 67 h 120"/>
                <a:gd name="T18" fmla="*/ 160 w 320"/>
                <a:gd name="T19" fmla="*/ 41 h 120"/>
                <a:gd name="T20" fmla="*/ 229 w 320"/>
                <a:gd name="T21" fmla="*/ 67 h 120"/>
                <a:gd name="T22" fmla="*/ 241 w 320"/>
                <a:gd name="T23" fmla="*/ 100 h 120"/>
                <a:gd name="T24" fmla="*/ 261 w 320"/>
                <a:gd name="T25" fmla="*/ 120 h 120"/>
                <a:gd name="T26" fmla="*/ 301 w 320"/>
                <a:gd name="T27" fmla="*/ 120 h 120"/>
                <a:gd name="T28" fmla="*/ 320 w 320"/>
                <a:gd name="T29" fmla="*/ 100 h 120"/>
                <a:gd name="T30" fmla="*/ 320 w 320"/>
                <a:gd name="T31" fmla="*/ 79 h 120"/>
                <a:gd name="T32" fmla="*/ 297 w 320"/>
                <a:gd name="T33" fmla="*/ 4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20">
                  <a:moveTo>
                    <a:pt x="297" y="41"/>
                  </a:moveTo>
                  <a:cubicBezTo>
                    <a:pt x="273" y="20"/>
                    <a:pt x="240" y="0"/>
                    <a:pt x="160" y="0"/>
                  </a:cubicBezTo>
                  <a:cubicBezTo>
                    <a:pt x="80" y="0"/>
                    <a:pt x="48" y="20"/>
                    <a:pt x="23" y="41"/>
                  </a:cubicBezTo>
                  <a:cubicBezTo>
                    <a:pt x="9" y="53"/>
                    <a:pt x="0" y="61"/>
                    <a:pt x="0" y="7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71" y="120"/>
                    <a:pt x="80" y="111"/>
                    <a:pt x="80" y="100"/>
                  </a:cubicBezTo>
                  <a:cubicBezTo>
                    <a:pt x="80" y="89"/>
                    <a:pt x="82" y="80"/>
                    <a:pt x="91" y="67"/>
                  </a:cubicBezTo>
                  <a:cubicBezTo>
                    <a:pt x="101" y="55"/>
                    <a:pt x="120" y="40"/>
                    <a:pt x="160" y="41"/>
                  </a:cubicBezTo>
                  <a:cubicBezTo>
                    <a:pt x="200" y="40"/>
                    <a:pt x="220" y="55"/>
                    <a:pt x="229" y="67"/>
                  </a:cubicBezTo>
                  <a:cubicBezTo>
                    <a:pt x="239" y="80"/>
                    <a:pt x="241" y="89"/>
                    <a:pt x="241" y="100"/>
                  </a:cubicBezTo>
                  <a:cubicBezTo>
                    <a:pt x="241" y="111"/>
                    <a:pt x="250" y="120"/>
                    <a:pt x="261" y="120"/>
                  </a:cubicBezTo>
                  <a:cubicBezTo>
                    <a:pt x="301" y="120"/>
                    <a:pt x="301" y="120"/>
                    <a:pt x="301" y="120"/>
                  </a:cubicBezTo>
                  <a:cubicBezTo>
                    <a:pt x="312" y="120"/>
                    <a:pt x="320" y="111"/>
                    <a:pt x="320" y="100"/>
                  </a:cubicBezTo>
                  <a:cubicBezTo>
                    <a:pt x="320" y="79"/>
                    <a:pt x="320" y="79"/>
                    <a:pt x="320" y="79"/>
                  </a:cubicBezTo>
                  <a:cubicBezTo>
                    <a:pt x="320" y="61"/>
                    <a:pt x="311" y="53"/>
                    <a:pt x="29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25" name="Oval 60"/>
            <p:cNvSpPr>
              <a:spLocks noChangeArrowheads="1"/>
            </p:cNvSpPr>
            <p:nvPr/>
          </p:nvSpPr>
          <p:spPr bwMode="auto">
            <a:xfrm>
              <a:off x="457200" y="679451"/>
              <a:ext cx="301625" cy="303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26" name="Freeform 61"/>
            <p:cNvSpPr>
              <a:spLocks noEditPoints="1"/>
            </p:cNvSpPr>
            <p:nvPr/>
          </p:nvSpPr>
          <p:spPr bwMode="auto">
            <a:xfrm>
              <a:off x="77788" y="301626"/>
              <a:ext cx="1060450" cy="833438"/>
            </a:xfrm>
            <a:custGeom>
              <a:avLst/>
              <a:gdLst>
                <a:gd name="T0" fmla="*/ 210 w 280"/>
                <a:gd name="T1" fmla="*/ 40 h 220"/>
                <a:gd name="T2" fmla="*/ 200 w 280"/>
                <a:gd name="T3" fmla="*/ 40 h 220"/>
                <a:gd name="T4" fmla="*/ 200 w 280"/>
                <a:gd name="T5" fmla="*/ 15 h 220"/>
                <a:gd name="T6" fmla="*/ 180 w 280"/>
                <a:gd name="T7" fmla="*/ 0 h 220"/>
                <a:gd name="T8" fmla="*/ 160 w 280"/>
                <a:gd name="T9" fmla="*/ 15 h 220"/>
                <a:gd name="T10" fmla="*/ 160 w 280"/>
                <a:gd name="T11" fmla="*/ 40 h 220"/>
                <a:gd name="T12" fmla="*/ 120 w 280"/>
                <a:gd name="T13" fmla="*/ 40 h 220"/>
                <a:gd name="T14" fmla="*/ 120 w 280"/>
                <a:gd name="T15" fmla="*/ 15 h 220"/>
                <a:gd name="T16" fmla="*/ 100 w 280"/>
                <a:gd name="T17" fmla="*/ 0 h 220"/>
                <a:gd name="T18" fmla="*/ 80 w 280"/>
                <a:gd name="T19" fmla="*/ 15 h 220"/>
                <a:gd name="T20" fmla="*/ 80 w 280"/>
                <a:gd name="T21" fmla="*/ 40 h 220"/>
                <a:gd name="T22" fmla="*/ 71 w 280"/>
                <a:gd name="T23" fmla="*/ 40 h 220"/>
                <a:gd name="T24" fmla="*/ 54 w 280"/>
                <a:gd name="T25" fmla="*/ 49 h 220"/>
                <a:gd name="T26" fmla="*/ 0 w 280"/>
                <a:gd name="T27" fmla="*/ 160 h 220"/>
                <a:gd name="T28" fmla="*/ 0 w 280"/>
                <a:gd name="T29" fmla="*/ 200 h 220"/>
                <a:gd name="T30" fmla="*/ 20 w 280"/>
                <a:gd name="T31" fmla="*/ 220 h 220"/>
                <a:gd name="T32" fmla="*/ 260 w 280"/>
                <a:gd name="T33" fmla="*/ 220 h 220"/>
                <a:gd name="T34" fmla="*/ 280 w 280"/>
                <a:gd name="T35" fmla="*/ 200 h 220"/>
                <a:gd name="T36" fmla="*/ 280 w 280"/>
                <a:gd name="T37" fmla="*/ 162 h 220"/>
                <a:gd name="T38" fmla="*/ 226 w 280"/>
                <a:gd name="T39" fmla="*/ 48 h 220"/>
                <a:gd name="T40" fmla="*/ 210 w 280"/>
                <a:gd name="T41" fmla="*/ 40 h 220"/>
                <a:gd name="T42" fmla="*/ 140 w 280"/>
                <a:gd name="T43" fmla="*/ 200 h 220"/>
                <a:gd name="T44" fmla="*/ 80 w 280"/>
                <a:gd name="T45" fmla="*/ 140 h 220"/>
                <a:gd name="T46" fmla="*/ 140 w 280"/>
                <a:gd name="T47" fmla="*/ 80 h 220"/>
                <a:gd name="T48" fmla="*/ 200 w 280"/>
                <a:gd name="T49" fmla="*/ 140 h 220"/>
                <a:gd name="T50" fmla="*/ 140 w 280"/>
                <a:gd name="T51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0" h="220">
                  <a:moveTo>
                    <a:pt x="210" y="40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1" y="0"/>
                    <a:pt x="180" y="0"/>
                  </a:cubicBezTo>
                  <a:cubicBezTo>
                    <a:pt x="169" y="0"/>
                    <a:pt x="160" y="7"/>
                    <a:pt x="160" y="15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7"/>
                    <a:pt x="111" y="0"/>
                    <a:pt x="100" y="0"/>
                  </a:cubicBezTo>
                  <a:cubicBezTo>
                    <a:pt x="89" y="0"/>
                    <a:pt x="80" y="7"/>
                    <a:pt x="80" y="15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40"/>
                    <a:pt x="58" y="43"/>
                    <a:pt x="54" y="49"/>
                  </a:cubicBezTo>
                  <a:cubicBezTo>
                    <a:pt x="39" y="72"/>
                    <a:pt x="0" y="133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1"/>
                    <a:pt x="9" y="220"/>
                    <a:pt x="2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71" y="220"/>
                    <a:pt x="280" y="211"/>
                    <a:pt x="280" y="200"/>
                  </a:cubicBezTo>
                  <a:cubicBezTo>
                    <a:pt x="280" y="183"/>
                    <a:pt x="280" y="162"/>
                    <a:pt x="280" y="162"/>
                  </a:cubicBezTo>
                  <a:cubicBezTo>
                    <a:pt x="280" y="127"/>
                    <a:pt x="241" y="70"/>
                    <a:pt x="226" y="48"/>
                  </a:cubicBezTo>
                  <a:cubicBezTo>
                    <a:pt x="222" y="43"/>
                    <a:pt x="216" y="40"/>
                    <a:pt x="210" y="40"/>
                  </a:cubicBezTo>
                  <a:close/>
                  <a:moveTo>
                    <a:pt x="140" y="200"/>
                  </a:moveTo>
                  <a:cubicBezTo>
                    <a:pt x="107" y="200"/>
                    <a:pt x="80" y="173"/>
                    <a:pt x="80" y="140"/>
                  </a:cubicBezTo>
                  <a:cubicBezTo>
                    <a:pt x="80" y="107"/>
                    <a:pt x="107" y="80"/>
                    <a:pt x="140" y="80"/>
                  </a:cubicBezTo>
                  <a:cubicBezTo>
                    <a:pt x="173" y="80"/>
                    <a:pt x="200" y="107"/>
                    <a:pt x="200" y="140"/>
                  </a:cubicBezTo>
                  <a:cubicBezTo>
                    <a:pt x="200" y="173"/>
                    <a:pt x="173" y="200"/>
                    <a:pt x="14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127" name="Group 135"/>
          <p:cNvGrpSpPr/>
          <p:nvPr/>
        </p:nvGrpSpPr>
        <p:grpSpPr>
          <a:xfrm>
            <a:off x="4036695" y="2078990"/>
            <a:ext cx="460375" cy="313055"/>
            <a:chOff x="3175" y="4763"/>
            <a:chExt cx="3130550" cy="2157412"/>
          </a:xfrm>
          <a:solidFill>
            <a:schemeClr val="accent1"/>
          </a:solidFill>
        </p:grpSpPr>
        <p:sp>
          <p:nvSpPr>
            <p:cNvPr id="128" name="Freeform 65"/>
            <p:cNvSpPr/>
            <p:nvPr/>
          </p:nvSpPr>
          <p:spPr bwMode="auto">
            <a:xfrm>
              <a:off x="387350" y="396875"/>
              <a:ext cx="917575" cy="833437"/>
            </a:xfrm>
            <a:custGeom>
              <a:avLst/>
              <a:gdLst>
                <a:gd name="T0" fmla="*/ 242 w 244"/>
                <a:gd name="T1" fmla="*/ 221 h 221"/>
                <a:gd name="T2" fmla="*/ 237 w 244"/>
                <a:gd name="T3" fmla="*/ 188 h 221"/>
                <a:gd name="T4" fmla="*/ 182 w 244"/>
                <a:gd name="T5" fmla="*/ 159 h 221"/>
                <a:gd name="T6" fmla="*/ 152 w 244"/>
                <a:gd name="T7" fmla="*/ 146 h 221"/>
                <a:gd name="T8" fmla="*/ 152 w 244"/>
                <a:gd name="T9" fmla="*/ 123 h 221"/>
                <a:gd name="T10" fmla="*/ 164 w 244"/>
                <a:gd name="T11" fmla="*/ 94 h 221"/>
                <a:gd name="T12" fmla="*/ 176 w 244"/>
                <a:gd name="T13" fmla="*/ 81 h 221"/>
                <a:gd name="T14" fmla="*/ 168 w 244"/>
                <a:gd name="T15" fmla="*/ 63 h 221"/>
                <a:gd name="T16" fmla="*/ 170 w 244"/>
                <a:gd name="T17" fmla="*/ 38 h 221"/>
                <a:gd name="T18" fmla="*/ 122 w 244"/>
                <a:gd name="T19" fmla="*/ 0 h 221"/>
                <a:gd name="T20" fmla="*/ 74 w 244"/>
                <a:gd name="T21" fmla="*/ 38 h 221"/>
                <a:gd name="T22" fmla="*/ 76 w 244"/>
                <a:gd name="T23" fmla="*/ 63 h 221"/>
                <a:gd name="T24" fmla="*/ 68 w 244"/>
                <a:gd name="T25" fmla="*/ 81 h 221"/>
                <a:gd name="T26" fmla="*/ 80 w 244"/>
                <a:gd name="T27" fmla="*/ 94 h 221"/>
                <a:gd name="T28" fmla="*/ 92 w 244"/>
                <a:gd name="T29" fmla="*/ 123 h 221"/>
                <a:gd name="T30" fmla="*/ 92 w 244"/>
                <a:gd name="T31" fmla="*/ 146 h 221"/>
                <a:gd name="T32" fmla="*/ 62 w 244"/>
                <a:gd name="T33" fmla="*/ 159 h 221"/>
                <a:gd name="T34" fmla="*/ 7 w 244"/>
                <a:gd name="T35" fmla="*/ 188 h 221"/>
                <a:gd name="T36" fmla="*/ 2 w 244"/>
                <a:gd name="T37" fmla="*/ 221 h 221"/>
                <a:gd name="T38" fmla="*/ 242 w 244"/>
                <a:gd name="T3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4" h="221">
                  <a:moveTo>
                    <a:pt x="242" y="221"/>
                  </a:moveTo>
                  <a:cubicBezTo>
                    <a:pt x="242" y="221"/>
                    <a:pt x="244" y="198"/>
                    <a:pt x="237" y="188"/>
                  </a:cubicBezTo>
                  <a:cubicBezTo>
                    <a:pt x="230" y="176"/>
                    <a:pt x="206" y="169"/>
                    <a:pt x="182" y="159"/>
                  </a:cubicBezTo>
                  <a:cubicBezTo>
                    <a:pt x="158" y="149"/>
                    <a:pt x="152" y="146"/>
                    <a:pt x="152" y="146"/>
                  </a:cubicBezTo>
                  <a:cubicBezTo>
                    <a:pt x="152" y="123"/>
                    <a:pt x="152" y="123"/>
                    <a:pt x="152" y="123"/>
                  </a:cubicBezTo>
                  <a:cubicBezTo>
                    <a:pt x="152" y="123"/>
                    <a:pt x="161" y="116"/>
                    <a:pt x="164" y="94"/>
                  </a:cubicBezTo>
                  <a:cubicBezTo>
                    <a:pt x="169" y="96"/>
                    <a:pt x="175" y="86"/>
                    <a:pt x="176" y="81"/>
                  </a:cubicBezTo>
                  <a:cubicBezTo>
                    <a:pt x="176" y="76"/>
                    <a:pt x="175" y="62"/>
                    <a:pt x="168" y="63"/>
                  </a:cubicBezTo>
                  <a:cubicBezTo>
                    <a:pt x="169" y="52"/>
                    <a:pt x="170" y="43"/>
                    <a:pt x="170" y="38"/>
                  </a:cubicBezTo>
                  <a:cubicBezTo>
                    <a:pt x="168" y="19"/>
                    <a:pt x="150" y="0"/>
                    <a:pt x="122" y="0"/>
                  </a:cubicBezTo>
                  <a:cubicBezTo>
                    <a:pt x="94" y="0"/>
                    <a:pt x="76" y="19"/>
                    <a:pt x="74" y="38"/>
                  </a:cubicBezTo>
                  <a:cubicBezTo>
                    <a:pt x="74" y="43"/>
                    <a:pt x="75" y="52"/>
                    <a:pt x="76" y="63"/>
                  </a:cubicBezTo>
                  <a:cubicBezTo>
                    <a:pt x="69" y="62"/>
                    <a:pt x="68" y="76"/>
                    <a:pt x="68" y="81"/>
                  </a:cubicBezTo>
                  <a:cubicBezTo>
                    <a:pt x="69" y="86"/>
                    <a:pt x="75" y="96"/>
                    <a:pt x="80" y="94"/>
                  </a:cubicBezTo>
                  <a:cubicBezTo>
                    <a:pt x="83" y="116"/>
                    <a:pt x="92" y="123"/>
                    <a:pt x="92" y="123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2" y="146"/>
                    <a:pt x="86" y="149"/>
                    <a:pt x="62" y="159"/>
                  </a:cubicBezTo>
                  <a:cubicBezTo>
                    <a:pt x="38" y="169"/>
                    <a:pt x="14" y="176"/>
                    <a:pt x="7" y="188"/>
                  </a:cubicBezTo>
                  <a:cubicBezTo>
                    <a:pt x="0" y="198"/>
                    <a:pt x="2" y="221"/>
                    <a:pt x="2" y="221"/>
                  </a:cubicBezTo>
                  <a:lnTo>
                    <a:pt x="242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29" name="Rectangle 66"/>
            <p:cNvSpPr>
              <a:spLocks noChangeArrowheads="1"/>
            </p:cNvSpPr>
            <p:nvPr/>
          </p:nvSpPr>
          <p:spPr bwMode="auto">
            <a:xfrm>
              <a:off x="1568450" y="396875"/>
              <a:ext cx="782638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30" name="Rectangle 67"/>
            <p:cNvSpPr>
              <a:spLocks noChangeArrowheads="1"/>
            </p:cNvSpPr>
            <p:nvPr/>
          </p:nvSpPr>
          <p:spPr bwMode="auto">
            <a:xfrm>
              <a:off x="1568450" y="788988"/>
              <a:ext cx="1174750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31" name="Rectangle 68"/>
            <p:cNvSpPr>
              <a:spLocks noChangeArrowheads="1"/>
            </p:cNvSpPr>
            <p:nvPr/>
          </p:nvSpPr>
          <p:spPr bwMode="auto">
            <a:xfrm>
              <a:off x="1568450" y="1181100"/>
              <a:ext cx="979488" cy="19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32" name="Freeform 69"/>
            <p:cNvSpPr>
              <a:spLocks noEditPoints="1"/>
            </p:cNvSpPr>
            <p:nvPr/>
          </p:nvSpPr>
          <p:spPr bwMode="auto">
            <a:xfrm>
              <a:off x="3175" y="4763"/>
              <a:ext cx="3130550" cy="2157412"/>
            </a:xfrm>
            <a:custGeom>
              <a:avLst/>
              <a:gdLst>
                <a:gd name="T0" fmla="*/ 0 w 832"/>
                <a:gd name="T1" fmla="*/ 0 h 572"/>
                <a:gd name="T2" fmla="*/ 0 w 832"/>
                <a:gd name="T3" fmla="*/ 572 h 572"/>
                <a:gd name="T4" fmla="*/ 832 w 832"/>
                <a:gd name="T5" fmla="*/ 572 h 572"/>
                <a:gd name="T6" fmla="*/ 832 w 832"/>
                <a:gd name="T7" fmla="*/ 0 h 572"/>
                <a:gd name="T8" fmla="*/ 0 w 832"/>
                <a:gd name="T9" fmla="*/ 0 h 572"/>
                <a:gd name="T10" fmla="*/ 780 w 832"/>
                <a:gd name="T11" fmla="*/ 520 h 572"/>
                <a:gd name="T12" fmla="*/ 671 w 832"/>
                <a:gd name="T13" fmla="*/ 520 h 572"/>
                <a:gd name="T14" fmla="*/ 676 w 832"/>
                <a:gd name="T15" fmla="*/ 494 h 572"/>
                <a:gd name="T16" fmla="*/ 598 w 832"/>
                <a:gd name="T17" fmla="*/ 416 h 572"/>
                <a:gd name="T18" fmla="*/ 520 w 832"/>
                <a:gd name="T19" fmla="*/ 494 h 572"/>
                <a:gd name="T20" fmla="*/ 525 w 832"/>
                <a:gd name="T21" fmla="*/ 520 h 572"/>
                <a:gd name="T22" fmla="*/ 307 w 832"/>
                <a:gd name="T23" fmla="*/ 520 h 572"/>
                <a:gd name="T24" fmla="*/ 312 w 832"/>
                <a:gd name="T25" fmla="*/ 494 h 572"/>
                <a:gd name="T26" fmla="*/ 234 w 832"/>
                <a:gd name="T27" fmla="*/ 416 h 572"/>
                <a:gd name="T28" fmla="*/ 156 w 832"/>
                <a:gd name="T29" fmla="*/ 494 h 572"/>
                <a:gd name="T30" fmla="*/ 161 w 832"/>
                <a:gd name="T31" fmla="*/ 520 h 572"/>
                <a:gd name="T32" fmla="*/ 52 w 832"/>
                <a:gd name="T33" fmla="*/ 520 h 572"/>
                <a:gd name="T34" fmla="*/ 52 w 832"/>
                <a:gd name="T35" fmla="*/ 52 h 572"/>
                <a:gd name="T36" fmla="*/ 780 w 832"/>
                <a:gd name="T37" fmla="*/ 52 h 572"/>
                <a:gd name="T38" fmla="*/ 780 w 832"/>
                <a:gd name="T39" fmla="*/ 52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2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832" y="572"/>
                    <a:pt x="832" y="572"/>
                    <a:pt x="832" y="572"/>
                  </a:cubicBezTo>
                  <a:cubicBezTo>
                    <a:pt x="832" y="0"/>
                    <a:pt x="832" y="0"/>
                    <a:pt x="832" y="0"/>
                  </a:cubicBezTo>
                  <a:lnTo>
                    <a:pt x="0" y="0"/>
                  </a:lnTo>
                  <a:close/>
                  <a:moveTo>
                    <a:pt x="780" y="520"/>
                  </a:moveTo>
                  <a:cubicBezTo>
                    <a:pt x="671" y="520"/>
                    <a:pt x="671" y="520"/>
                    <a:pt x="671" y="520"/>
                  </a:cubicBezTo>
                  <a:cubicBezTo>
                    <a:pt x="674" y="512"/>
                    <a:pt x="676" y="503"/>
                    <a:pt x="676" y="494"/>
                  </a:cubicBezTo>
                  <a:cubicBezTo>
                    <a:pt x="676" y="451"/>
                    <a:pt x="641" y="416"/>
                    <a:pt x="598" y="416"/>
                  </a:cubicBezTo>
                  <a:cubicBezTo>
                    <a:pt x="555" y="416"/>
                    <a:pt x="520" y="451"/>
                    <a:pt x="520" y="494"/>
                  </a:cubicBezTo>
                  <a:cubicBezTo>
                    <a:pt x="520" y="503"/>
                    <a:pt x="522" y="512"/>
                    <a:pt x="525" y="520"/>
                  </a:cubicBezTo>
                  <a:cubicBezTo>
                    <a:pt x="307" y="520"/>
                    <a:pt x="307" y="520"/>
                    <a:pt x="307" y="520"/>
                  </a:cubicBezTo>
                  <a:cubicBezTo>
                    <a:pt x="310" y="512"/>
                    <a:pt x="312" y="503"/>
                    <a:pt x="312" y="494"/>
                  </a:cubicBezTo>
                  <a:cubicBezTo>
                    <a:pt x="312" y="451"/>
                    <a:pt x="277" y="416"/>
                    <a:pt x="234" y="416"/>
                  </a:cubicBezTo>
                  <a:cubicBezTo>
                    <a:pt x="191" y="416"/>
                    <a:pt x="156" y="451"/>
                    <a:pt x="156" y="494"/>
                  </a:cubicBezTo>
                  <a:cubicBezTo>
                    <a:pt x="156" y="503"/>
                    <a:pt x="158" y="512"/>
                    <a:pt x="161" y="520"/>
                  </a:cubicBezTo>
                  <a:cubicBezTo>
                    <a:pt x="52" y="520"/>
                    <a:pt x="52" y="520"/>
                    <a:pt x="52" y="52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80" y="52"/>
                    <a:pt x="780" y="52"/>
                    <a:pt x="780" y="52"/>
                  </a:cubicBezTo>
                  <a:lnTo>
                    <a:pt x="78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133" name="Freeform 73"/>
          <p:cNvSpPr/>
          <p:nvPr/>
        </p:nvSpPr>
        <p:spPr bwMode="auto">
          <a:xfrm>
            <a:off x="3996690" y="4769485"/>
            <a:ext cx="414655" cy="430530"/>
          </a:xfrm>
          <a:custGeom>
            <a:avLst/>
            <a:gdLst>
              <a:gd name="T0" fmla="*/ 366 w 451"/>
              <a:gd name="T1" fmla="*/ 355 h 449"/>
              <a:gd name="T2" fmla="*/ 320 w 451"/>
              <a:gd name="T3" fmla="*/ 391 h 449"/>
              <a:gd name="T4" fmla="*/ 173 w 451"/>
              <a:gd name="T5" fmla="*/ 391 h 449"/>
              <a:gd name="T6" fmla="*/ 154 w 451"/>
              <a:gd name="T7" fmla="*/ 363 h 449"/>
              <a:gd name="T8" fmla="*/ 173 w 451"/>
              <a:gd name="T9" fmla="*/ 304 h 449"/>
              <a:gd name="T10" fmla="*/ 405 w 451"/>
              <a:gd name="T11" fmla="*/ 304 h 449"/>
              <a:gd name="T12" fmla="*/ 451 w 451"/>
              <a:gd name="T13" fmla="*/ 103 h 449"/>
              <a:gd name="T14" fmla="*/ 84 w 451"/>
              <a:gd name="T15" fmla="*/ 54 h 449"/>
              <a:gd name="T16" fmla="*/ 55 w 451"/>
              <a:gd name="T17" fmla="*/ 35 h 449"/>
              <a:gd name="T18" fmla="*/ 56 w 451"/>
              <a:gd name="T19" fmla="*/ 28 h 449"/>
              <a:gd name="T20" fmla="*/ 28 w 451"/>
              <a:gd name="T21" fmla="*/ 0 h 449"/>
              <a:gd name="T22" fmla="*/ 0 w 451"/>
              <a:gd name="T23" fmla="*/ 28 h 449"/>
              <a:gd name="T24" fmla="*/ 28 w 451"/>
              <a:gd name="T25" fmla="*/ 56 h 449"/>
              <a:gd name="T26" fmla="*/ 33 w 451"/>
              <a:gd name="T27" fmla="*/ 55 h 449"/>
              <a:gd name="T28" fmla="*/ 68 w 451"/>
              <a:gd name="T29" fmla="*/ 78 h 449"/>
              <a:gd name="T30" fmla="*/ 125 w 451"/>
              <a:gd name="T31" fmla="*/ 304 h 449"/>
              <a:gd name="T32" fmla="*/ 142 w 451"/>
              <a:gd name="T33" fmla="*/ 304 h 449"/>
              <a:gd name="T34" fmla="*/ 127 w 451"/>
              <a:gd name="T35" fmla="*/ 353 h 449"/>
              <a:gd name="T36" fmla="*/ 125 w 451"/>
              <a:gd name="T37" fmla="*/ 353 h 449"/>
              <a:gd name="T38" fmla="*/ 77 w 451"/>
              <a:gd name="T39" fmla="*/ 401 h 449"/>
              <a:gd name="T40" fmla="*/ 125 w 451"/>
              <a:gd name="T41" fmla="*/ 449 h 449"/>
              <a:gd name="T42" fmla="*/ 170 w 451"/>
              <a:gd name="T43" fmla="*/ 420 h 449"/>
              <a:gd name="T44" fmla="*/ 322 w 451"/>
              <a:gd name="T45" fmla="*/ 420 h 449"/>
              <a:gd name="T46" fmla="*/ 366 w 451"/>
              <a:gd name="T47" fmla="*/ 449 h 449"/>
              <a:gd name="T48" fmla="*/ 413 w 451"/>
              <a:gd name="T49" fmla="*/ 402 h 449"/>
              <a:gd name="T50" fmla="*/ 366 w 451"/>
              <a:gd name="T51" fmla="*/ 355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51" h="449">
                <a:moveTo>
                  <a:pt x="366" y="355"/>
                </a:moveTo>
                <a:cubicBezTo>
                  <a:pt x="343" y="355"/>
                  <a:pt x="325" y="371"/>
                  <a:pt x="320" y="391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70" y="380"/>
                  <a:pt x="164" y="370"/>
                  <a:pt x="154" y="363"/>
                </a:cubicBezTo>
                <a:cubicBezTo>
                  <a:pt x="173" y="304"/>
                  <a:pt x="173" y="304"/>
                  <a:pt x="173" y="304"/>
                </a:cubicBezTo>
                <a:cubicBezTo>
                  <a:pt x="405" y="304"/>
                  <a:pt x="405" y="304"/>
                  <a:pt x="405" y="304"/>
                </a:cubicBezTo>
                <a:cubicBezTo>
                  <a:pt x="451" y="103"/>
                  <a:pt x="451" y="103"/>
                  <a:pt x="451" y="103"/>
                </a:cubicBezTo>
                <a:cubicBezTo>
                  <a:pt x="84" y="54"/>
                  <a:pt x="84" y="54"/>
                  <a:pt x="84" y="54"/>
                </a:cubicBezTo>
                <a:cubicBezTo>
                  <a:pt x="55" y="35"/>
                  <a:pt x="55" y="35"/>
                  <a:pt x="55" y="35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2" y="0"/>
                  <a:pt x="0" y="13"/>
                  <a:pt x="0" y="28"/>
                </a:cubicBezTo>
                <a:cubicBezTo>
                  <a:pt x="0" y="44"/>
                  <a:pt x="12" y="56"/>
                  <a:pt x="28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68" y="78"/>
                  <a:pt x="68" y="78"/>
                  <a:pt x="68" y="78"/>
                </a:cubicBezTo>
                <a:cubicBezTo>
                  <a:pt x="125" y="304"/>
                  <a:pt x="125" y="304"/>
                  <a:pt x="125" y="304"/>
                </a:cubicBezTo>
                <a:cubicBezTo>
                  <a:pt x="142" y="304"/>
                  <a:pt x="142" y="304"/>
                  <a:pt x="142" y="304"/>
                </a:cubicBezTo>
                <a:cubicBezTo>
                  <a:pt x="127" y="353"/>
                  <a:pt x="127" y="353"/>
                  <a:pt x="127" y="353"/>
                </a:cubicBezTo>
                <a:cubicBezTo>
                  <a:pt x="125" y="353"/>
                  <a:pt x="125" y="353"/>
                  <a:pt x="125" y="353"/>
                </a:cubicBezTo>
                <a:cubicBezTo>
                  <a:pt x="99" y="353"/>
                  <a:pt x="77" y="374"/>
                  <a:pt x="77" y="401"/>
                </a:cubicBezTo>
                <a:cubicBezTo>
                  <a:pt x="77" y="428"/>
                  <a:pt x="99" y="449"/>
                  <a:pt x="125" y="449"/>
                </a:cubicBezTo>
                <a:cubicBezTo>
                  <a:pt x="145" y="449"/>
                  <a:pt x="162" y="437"/>
                  <a:pt x="170" y="420"/>
                </a:cubicBezTo>
                <a:cubicBezTo>
                  <a:pt x="322" y="420"/>
                  <a:pt x="322" y="420"/>
                  <a:pt x="322" y="420"/>
                </a:cubicBezTo>
                <a:cubicBezTo>
                  <a:pt x="329" y="437"/>
                  <a:pt x="346" y="449"/>
                  <a:pt x="366" y="449"/>
                </a:cubicBezTo>
                <a:cubicBezTo>
                  <a:pt x="392" y="449"/>
                  <a:pt x="413" y="428"/>
                  <a:pt x="413" y="402"/>
                </a:cubicBezTo>
                <a:cubicBezTo>
                  <a:pt x="413" y="376"/>
                  <a:pt x="392" y="355"/>
                  <a:pt x="366" y="3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Microsoft YaHei" charset="-122"/>
              <a:ea typeface="Microsoft YaHei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7244080" y="4541520"/>
            <a:ext cx="934085" cy="905510"/>
            <a:chOff x="680580" y="1491630"/>
            <a:chExt cx="1479184" cy="1479182"/>
          </a:xfrm>
        </p:grpSpPr>
        <p:grpSp>
          <p:nvGrpSpPr>
            <p:cNvPr id="135" name="组合 134"/>
            <p:cNvGrpSpPr/>
            <p:nvPr/>
          </p:nvGrpSpPr>
          <p:grpSpPr>
            <a:xfrm>
              <a:off x="680580" y="1491630"/>
              <a:ext cx="1479184" cy="14791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6" name="同心圆 1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407840" y="776140"/>
                <a:ext cx="3794420" cy="379442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charset="-122"/>
                  <a:ea typeface="Microsoft YaHei" charset="-122"/>
                </a:endParaRPr>
              </a:p>
            </p:txBody>
          </p:sp>
        </p:grpSp>
        <p:sp>
          <p:nvSpPr>
            <p:cNvPr id="138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139" name="Freeform 55"/>
          <p:cNvSpPr/>
          <p:nvPr/>
        </p:nvSpPr>
        <p:spPr bwMode="auto">
          <a:xfrm>
            <a:off x="7501890" y="4663440"/>
            <a:ext cx="421005" cy="543560"/>
          </a:xfrm>
          <a:custGeom>
            <a:avLst/>
            <a:gdLst>
              <a:gd name="T0" fmla="*/ 2 w 491"/>
              <a:gd name="T1" fmla="*/ 370 h 608"/>
              <a:gd name="T2" fmla="*/ 49 w 491"/>
              <a:gd name="T3" fmla="*/ 332 h 608"/>
              <a:gd name="T4" fmla="*/ 112 w 491"/>
              <a:gd name="T5" fmla="*/ 338 h 608"/>
              <a:gd name="T6" fmla="*/ 112 w 491"/>
              <a:gd name="T7" fmla="*/ 337 h 608"/>
              <a:gd name="T8" fmla="*/ 62 w 491"/>
              <a:gd name="T9" fmla="*/ 331 h 608"/>
              <a:gd name="T10" fmla="*/ 29 w 491"/>
              <a:gd name="T11" fmla="*/ 285 h 608"/>
              <a:gd name="T12" fmla="*/ 71 w 491"/>
              <a:gd name="T13" fmla="*/ 247 h 608"/>
              <a:gd name="T14" fmla="*/ 238 w 491"/>
              <a:gd name="T15" fmla="*/ 264 h 608"/>
              <a:gd name="T16" fmla="*/ 262 w 491"/>
              <a:gd name="T17" fmla="*/ 264 h 608"/>
              <a:gd name="T18" fmla="*/ 254 w 491"/>
              <a:gd name="T19" fmla="*/ 124 h 608"/>
              <a:gd name="T20" fmla="*/ 350 w 491"/>
              <a:gd name="T21" fmla="*/ 47 h 608"/>
              <a:gd name="T22" fmla="*/ 355 w 491"/>
              <a:gd name="T23" fmla="*/ 168 h 608"/>
              <a:gd name="T24" fmla="*/ 440 w 491"/>
              <a:gd name="T25" fmla="*/ 342 h 608"/>
              <a:gd name="T26" fmla="*/ 491 w 491"/>
              <a:gd name="T27" fmla="*/ 368 h 608"/>
              <a:gd name="T28" fmla="*/ 491 w 491"/>
              <a:gd name="T29" fmla="*/ 579 h 608"/>
              <a:gd name="T30" fmla="*/ 292 w 491"/>
              <a:gd name="T31" fmla="*/ 608 h 608"/>
              <a:gd name="T32" fmla="*/ 166 w 491"/>
              <a:gd name="T33" fmla="*/ 595 h 608"/>
              <a:gd name="T34" fmla="*/ 62 w 491"/>
              <a:gd name="T35" fmla="*/ 584 h 608"/>
              <a:gd name="T36" fmla="*/ 33 w 491"/>
              <a:gd name="T37" fmla="*/ 539 h 608"/>
              <a:gd name="T38" fmla="*/ 59 w 491"/>
              <a:gd name="T39" fmla="*/ 502 h 608"/>
              <a:gd name="T40" fmla="*/ 45 w 491"/>
              <a:gd name="T41" fmla="*/ 500 h 608"/>
              <a:gd name="T42" fmla="*/ 12 w 491"/>
              <a:gd name="T43" fmla="*/ 454 h 608"/>
              <a:gd name="T44" fmla="*/ 45 w 491"/>
              <a:gd name="T45" fmla="*/ 417 h 608"/>
              <a:gd name="T46" fmla="*/ 40 w 491"/>
              <a:gd name="T47" fmla="*/ 416 h 608"/>
              <a:gd name="T48" fmla="*/ 2 w 491"/>
              <a:gd name="T49" fmla="*/ 37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1" h="608">
                <a:moveTo>
                  <a:pt x="2" y="370"/>
                </a:moveTo>
                <a:cubicBezTo>
                  <a:pt x="5" y="347"/>
                  <a:pt x="25" y="330"/>
                  <a:pt x="49" y="332"/>
                </a:cubicBezTo>
                <a:cubicBezTo>
                  <a:pt x="112" y="338"/>
                  <a:pt x="112" y="338"/>
                  <a:pt x="112" y="338"/>
                </a:cubicBezTo>
                <a:cubicBezTo>
                  <a:pt x="112" y="337"/>
                  <a:pt x="112" y="337"/>
                  <a:pt x="112" y="337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42" y="329"/>
                  <a:pt x="27" y="309"/>
                  <a:pt x="29" y="285"/>
                </a:cubicBezTo>
                <a:cubicBezTo>
                  <a:pt x="32" y="262"/>
                  <a:pt x="50" y="245"/>
                  <a:pt x="71" y="247"/>
                </a:cubicBezTo>
                <a:cubicBezTo>
                  <a:pt x="238" y="264"/>
                  <a:pt x="238" y="264"/>
                  <a:pt x="238" y="264"/>
                </a:cubicBezTo>
                <a:cubicBezTo>
                  <a:pt x="262" y="264"/>
                  <a:pt x="262" y="264"/>
                  <a:pt x="262" y="264"/>
                </a:cubicBezTo>
                <a:cubicBezTo>
                  <a:pt x="262" y="264"/>
                  <a:pt x="228" y="249"/>
                  <a:pt x="254" y="124"/>
                </a:cubicBezTo>
                <a:cubicBezTo>
                  <a:pt x="280" y="0"/>
                  <a:pt x="350" y="47"/>
                  <a:pt x="350" y="47"/>
                </a:cubicBezTo>
                <a:cubicBezTo>
                  <a:pt x="350" y="47"/>
                  <a:pt x="351" y="153"/>
                  <a:pt x="355" y="168"/>
                </a:cubicBezTo>
                <a:cubicBezTo>
                  <a:pt x="359" y="183"/>
                  <a:pt x="440" y="342"/>
                  <a:pt x="440" y="342"/>
                </a:cubicBezTo>
                <a:cubicBezTo>
                  <a:pt x="440" y="351"/>
                  <a:pt x="491" y="359"/>
                  <a:pt x="491" y="368"/>
                </a:cubicBezTo>
                <a:cubicBezTo>
                  <a:pt x="490" y="441"/>
                  <a:pt x="491" y="503"/>
                  <a:pt x="491" y="579"/>
                </a:cubicBezTo>
                <a:cubicBezTo>
                  <a:pt x="437" y="565"/>
                  <a:pt x="408" y="608"/>
                  <a:pt x="292" y="608"/>
                </a:cubicBezTo>
                <a:cubicBezTo>
                  <a:pt x="254" y="608"/>
                  <a:pt x="206" y="601"/>
                  <a:pt x="166" y="595"/>
                </a:cubicBezTo>
                <a:cubicBezTo>
                  <a:pt x="62" y="584"/>
                  <a:pt x="62" y="584"/>
                  <a:pt x="62" y="584"/>
                </a:cubicBezTo>
                <a:cubicBezTo>
                  <a:pt x="44" y="582"/>
                  <a:pt x="31" y="562"/>
                  <a:pt x="33" y="539"/>
                </a:cubicBezTo>
                <a:cubicBezTo>
                  <a:pt x="35" y="521"/>
                  <a:pt x="46" y="506"/>
                  <a:pt x="59" y="502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25" y="498"/>
                  <a:pt x="10" y="478"/>
                  <a:pt x="12" y="454"/>
                </a:cubicBezTo>
                <a:cubicBezTo>
                  <a:pt x="14" y="434"/>
                  <a:pt x="28" y="420"/>
                  <a:pt x="45" y="417"/>
                </a:cubicBezTo>
                <a:cubicBezTo>
                  <a:pt x="40" y="416"/>
                  <a:pt x="40" y="416"/>
                  <a:pt x="40" y="416"/>
                </a:cubicBezTo>
                <a:cubicBezTo>
                  <a:pt x="17" y="414"/>
                  <a:pt x="0" y="393"/>
                  <a:pt x="2" y="3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Microsoft YaHei" charset="-122"/>
              <a:ea typeface="Microsoft YaHei" charset="-122"/>
            </a:endParaRPr>
          </a:p>
        </p:txBody>
      </p:sp>
      <p:sp>
        <p:nvSpPr>
          <p:cNvPr id="140" name="TextBox 106"/>
          <p:cNvSpPr txBox="1"/>
          <p:nvPr/>
        </p:nvSpPr>
        <p:spPr>
          <a:xfrm>
            <a:off x="706755" y="4396740"/>
            <a:ext cx="2773680" cy="47625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>
              <a:tabLst>
                <a:tab pos="1025525" algn="l"/>
              </a:tabLst>
            </a:pPr>
            <a:r>
              <a:rPr lang="zh-CN" altLang="en-US" sz="2800" b="1" dirty="0">
                <a:solidFill>
                  <a:schemeClr val="accent4"/>
                </a:solidFill>
                <a:latin typeface="Microsoft YaHei" charset="-122"/>
                <a:ea typeface="Microsoft YaHei" charset="-122"/>
                <a:cs typeface="Calibri"/>
                <a:sym typeface="+mn-ea"/>
              </a:rPr>
              <a:t>问题与思考</a:t>
            </a:r>
          </a:p>
        </p:txBody>
      </p:sp>
      <p:sp>
        <p:nvSpPr>
          <p:cNvPr id="141" name="TextBox 107"/>
          <p:cNvSpPr txBox="1"/>
          <p:nvPr/>
        </p:nvSpPr>
        <p:spPr>
          <a:xfrm>
            <a:off x="722630" y="4974953"/>
            <a:ext cx="2835275" cy="109138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投入大量精力的项目落地困难，主导的项目进展堪忧，谁之过？</a:t>
            </a:r>
          </a:p>
        </p:txBody>
      </p:sp>
      <p:sp>
        <p:nvSpPr>
          <p:cNvPr id="142" name="TextBox 108"/>
          <p:cNvSpPr txBox="1"/>
          <p:nvPr/>
        </p:nvSpPr>
        <p:spPr>
          <a:xfrm>
            <a:off x="1019810" y="1716405"/>
            <a:ext cx="2460625" cy="47625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>
              <a:tabLst>
                <a:tab pos="1025525" algn="l"/>
              </a:tabLst>
            </a:pPr>
            <a:r>
              <a:rPr lang="zh-CN" altLang="en-US" sz="2800" b="1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Calibri"/>
                <a:sym typeface="+mn-ea"/>
              </a:rPr>
              <a:t>敏捷式研发</a:t>
            </a:r>
          </a:p>
        </p:txBody>
      </p:sp>
      <p:sp>
        <p:nvSpPr>
          <p:cNvPr id="143" name="TextBox 109"/>
          <p:cNvSpPr txBox="1"/>
          <p:nvPr/>
        </p:nvSpPr>
        <p:spPr>
          <a:xfrm>
            <a:off x="676275" y="2259113"/>
            <a:ext cx="2834640" cy="109138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sym typeface="+mn-ea"/>
              </a:rPr>
              <a:t>自研敏捷工具（打包、压测、日志、</a:t>
            </a:r>
            <a:r>
              <a:rPr lang="en-US" altLang="zh-CN" dirty="0" err="1">
                <a:latin typeface="Microsoft YaHei" charset="-122"/>
                <a:ea typeface="Microsoft YaHei" charset="-122"/>
                <a:sym typeface="+mn-ea"/>
              </a:rPr>
              <a:t>mtv</a:t>
            </a:r>
            <a:r>
              <a:rPr lang="zh-CN" altLang="en-US" dirty="0">
                <a:latin typeface="Microsoft YaHei" charset="-122"/>
                <a:ea typeface="Microsoft YaHei" charset="-122"/>
                <a:sym typeface="+mn-ea"/>
              </a:rPr>
              <a:t>模板），创造持续价值，提高</a:t>
            </a:r>
            <a:r>
              <a:rPr lang="en-US" altLang="zh-CN" dirty="0">
                <a:latin typeface="Microsoft YaHei" charset="-122"/>
                <a:ea typeface="Microsoft YaHei" charset="-122"/>
                <a:sym typeface="+mn-ea"/>
              </a:rPr>
              <a:t>CI/CD</a:t>
            </a:r>
            <a:r>
              <a:rPr lang="zh-CN" altLang="en-US" dirty="0">
                <a:latin typeface="Microsoft YaHei" charset="-122"/>
                <a:ea typeface="Microsoft YaHei" charset="-122"/>
                <a:sym typeface="+mn-ea"/>
              </a:rPr>
              <a:t>效率。</a:t>
            </a:r>
            <a:endParaRPr lang="zh-CN" altLang="en-US" b="1" dirty="0">
              <a:solidFill>
                <a:srgbClr val="000000"/>
              </a:solidFill>
              <a:latin typeface="Microsoft YaHei" charset="-122"/>
              <a:ea typeface="Microsoft YaHei" charset="-122"/>
              <a:cs typeface="Calibri"/>
              <a:sym typeface="+mn-ea"/>
            </a:endParaRPr>
          </a:p>
        </p:txBody>
      </p:sp>
      <p:sp>
        <p:nvSpPr>
          <p:cNvPr id="144" name="TextBox 110"/>
          <p:cNvSpPr txBox="1"/>
          <p:nvPr/>
        </p:nvSpPr>
        <p:spPr>
          <a:xfrm>
            <a:off x="8332470" y="1710538"/>
            <a:ext cx="3535045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>
              <a:tabLst>
                <a:tab pos="1025525" algn="l"/>
              </a:tabLst>
            </a:pPr>
            <a:r>
              <a:rPr lang="zh-CN" altLang="en-US" sz="2800" b="1" dirty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Calibri"/>
                <a:sym typeface="+mn-ea"/>
              </a:rPr>
              <a:t>开源项目</a:t>
            </a:r>
            <a:r>
              <a:rPr lang="en-US" altLang="zh-CN" sz="2800" b="1" dirty="0" err="1">
                <a:solidFill>
                  <a:schemeClr val="accent5"/>
                </a:solidFill>
                <a:latin typeface="Microsoft YaHei" charset="-122"/>
                <a:ea typeface="Microsoft YaHei" charset="-122"/>
                <a:cs typeface="Calibri"/>
                <a:sym typeface="+mn-ea"/>
              </a:rPr>
              <a:t>commiter</a:t>
            </a:r>
            <a:endParaRPr lang="zh-CN" altLang="en-US" sz="2800" b="1" dirty="0">
              <a:solidFill>
                <a:schemeClr val="accent5"/>
              </a:solidFill>
              <a:latin typeface="Microsoft YaHei" charset="-122"/>
              <a:ea typeface="Microsoft YaHei" charset="-122"/>
              <a:cs typeface="Calibri"/>
              <a:sym typeface="+mn-ea"/>
            </a:endParaRPr>
          </a:p>
        </p:txBody>
      </p:sp>
      <p:sp>
        <p:nvSpPr>
          <p:cNvPr id="145" name="TextBox 111"/>
          <p:cNvSpPr txBox="1"/>
          <p:nvPr/>
        </p:nvSpPr>
        <p:spPr>
          <a:xfrm>
            <a:off x="8581390" y="2154694"/>
            <a:ext cx="2894965" cy="707053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dirty="0">
                <a:latin typeface="Microsoft YaHei" charset="-122"/>
                <a:ea typeface="Microsoft YaHei" charset="-122"/>
                <a:sym typeface="+mn-ea"/>
              </a:rPr>
              <a:t>dragonfly</a:t>
            </a:r>
            <a:r>
              <a:rPr lang="zh-CN" altLang="en-US" dirty="0">
                <a:latin typeface="Microsoft YaHei" charset="-122"/>
                <a:ea typeface="Microsoft YaHei" charset="-122"/>
                <a:sym typeface="+mn-ea"/>
              </a:rPr>
              <a:t>项目</a:t>
            </a:r>
            <a:r>
              <a:rPr lang="zh-CN" altLang="en" dirty="0">
                <a:latin typeface="Microsoft YaHei" charset="-122"/>
                <a:ea typeface="Microsoft YaHei" charset="-122"/>
                <a:sym typeface="+mn-ea"/>
              </a:rPr>
              <a:t>优化</a:t>
            </a:r>
            <a:r>
              <a:rPr lang="zh-CN" altLang="en-US" dirty="0">
                <a:latin typeface="Microsoft YaHei" charset="-122"/>
                <a:ea typeface="Microsoft YaHei" charset="-122"/>
                <a:sym typeface="+mn-ea"/>
              </a:rPr>
              <a:t>以及在项目中落地。</a:t>
            </a:r>
            <a:endParaRPr dirty="0">
              <a:latin typeface="Microsoft YaHei" charset="-122"/>
              <a:ea typeface="Microsoft YaHei" charset="-122"/>
              <a:sym typeface="+mn-ea"/>
            </a:endParaRPr>
          </a:p>
        </p:txBody>
      </p:sp>
      <p:sp>
        <p:nvSpPr>
          <p:cNvPr id="146" name="TextBox 112"/>
          <p:cNvSpPr txBox="1"/>
          <p:nvPr/>
        </p:nvSpPr>
        <p:spPr>
          <a:xfrm>
            <a:off x="8388985" y="4413885"/>
            <a:ext cx="3313430" cy="47625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>
              <a:tabLst>
                <a:tab pos="1025525" algn="l"/>
              </a:tabLst>
            </a:pPr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  <a:latin typeface="Microsoft YaHei" charset="-122"/>
                <a:ea typeface="Microsoft YaHei" charset="-122"/>
                <a:cs typeface="Calibri"/>
              </a:rPr>
              <a:t>规划与成长</a:t>
            </a:r>
          </a:p>
        </p:txBody>
      </p:sp>
      <p:sp>
        <p:nvSpPr>
          <p:cNvPr id="147" name="TextBox 113"/>
          <p:cNvSpPr txBox="1"/>
          <p:nvPr/>
        </p:nvSpPr>
        <p:spPr>
          <a:xfrm>
            <a:off x="8580755" y="4890135"/>
            <a:ext cx="3090545" cy="707053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+mn-ea"/>
                <a:sym typeface="+mn-ea"/>
              </a:rPr>
              <a:t>迈步向前与停留滞后，一念之差。</a:t>
            </a:r>
            <a:endParaRPr dirty="0">
              <a:latin typeface="Microsoft YaHei" charset="-122"/>
              <a:ea typeface="Microsoft YaHei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asia60641201107110753141.jpg"/>
          <p:cNvPicPr>
            <a:picLocks noChangeAspect="1"/>
          </p:cNvPicPr>
          <p:nvPr/>
        </p:nvPicPr>
        <p:blipFill>
          <a:blip r:embed="rId2"/>
          <a:srcRect b="1875"/>
          <a:stretch>
            <a:fillRect/>
          </a:stretch>
        </p:blipFill>
        <p:spPr>
          <a:xfrm>
            <a:off x="7472422" y="3097334"/>
            <a:ext cx="3739210" cy="26684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09221" y="1438872"/>
            <a:ext cx="5834380" cy="445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+mn-ea"/>
              </a:rPr>
              <a:t>复合型人才</a:t>
            </a:r>
            <a:endParaRPr lang="en-US" altLang="zh-CN" sz="1600" b="1" kern="0" dirty="0">
              <a:solidFill>
                <a:schemeClr val="accent1"/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      持续学习，深度思考：用谷歌</a:t>
            </a:r>
            <a:r>
              <a:rPr lang="en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SRE</a:t>
            </a:r>
            <a:r>
              <a:rPr lang="zh-CN" altLang="e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的</a:t>
            </a: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思想服务于运维及研发团队。</a:t>
            </a:r>
            <a:endParaRPr lang="en-US" altLang="zh-CN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 lvl="0">
              <a:lnSpc>
                <a:spcPct val="130000"/>
              </a:lnSpc>
            </a:pPr>
            <a:endParaRPr lang="en-US" altLang="zh-CN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kern="0" dirty="0" err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+mn-ea"/>
              </a:rPr>
              <a:t>JdNosql</a:t>
            </a:r>
            <a:r>
              <a:rPr lang="zh-CN" altLang="en-US" sz="2000" b="1" kern="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+mn-ea"/>
              </a:rPr>
              <a:t>产品功能丰富</a:t>
            </a:r>
            <a:endParaRPr lang="en-US" altLang="zh-CN" sz="2000" b="1" kern="0" dirty="0">
              <a:solidFill>
                <a:schemeClr val="accent1"/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     </a:t>
            </a: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通过</a:t>
            </a:r>
            <a:r>
              <a:rPr lang="en-US" altLang="zh-CN" kern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JdNosql</a:t>
            </a: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上云、商业化等项目，打磨</a:t>
            </a:r>
            <a:r>
              <a:rPr lang="en-US" altLang="zh-CN" kern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JdNosql</a:t>
            </a: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产品，逐步向内外部赋能。</a:t>
            </a:r>
          </a:p>
          <a:p>
            <a:pPr>
              <a:lnSpc>
                <a:spcPct val="130000"/>
              </a:lnSpc>
            </a:pPr>
            <a:endParaRPr lang="en-US" altLang="zh-CN" b="1" kern="0" dirty="0">
              <a:solidFill>
                <a:schemeClr val="accent1"/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kern="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+mn-ea"/>
              </a:rPr>
              <a:t>个人能力</a:t>
            </a:r>
            <a:r>
              <a:rPr lang="en-US" altLang="zh-CN" b="1" kern="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+mn-ea"/>
              </a:rPr>
              <a:t>&amp;</a:t>
            </a:r>
            <a:r>
              <a:rPr lang="zh-CN" altLang="en-US" b="1" kern="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+mn-ea"/>
              </a:rPr>
              <a:t>影响力</a:t>
            </a:r>
            <a:endParaRPr lang="en-US" altLang="zh-CN" sz="1400" b="1" kern="0" dirty="0">
              <a:solidFill>
                <a:schemeClr val="accent1"/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      提升大数据</a:t>
            </a:r>
            <a:r>
              <a:rPr lang="en-US" altLang="zh-CN" kern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saas</a:t>
            </a: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业务理解能力、提升团队共振效应。加深</a:t>
            </a:r>
            <a:r>
              <a: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Hadoop</a:t>
            </a:r>
            <a:r>
              <a: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Microsoft YaHei" charset="-122"/>
                <a:ea typeface="Microsoft YaHei" charset="-122"/>
                <a:cs typeface="+mn-ea"/>
              </a:rPr>
              <a:t>生态圈技术栈的研究深度，成为大数据领域专家</a:t>
            </a:r>
            <a:endParaRPr lang="en-US" altLang="zh-CN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icrosoft YaHei" charset="-122"/>
              <a:ea typeface="Microsoft YaHei" charset="-122"/>
              <a:cs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10051" y="339504"/>
            <a:ext cx="24292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03049" y="457546"/>
            <a:ext cx="1523362" cy="52721"/>
          </a:xfrm>
          <a:prstGeom prst="rect">
            <a:avLst/>
          </a:prstGeom>
        </p:spPr>
      </p:pic>
      <p:pic>
        <p:nvPicPr>
          <p:cNvPr id="36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551285" y="457546"/>
            <a:ext cx="1523362" cy="52721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>
            <a:off x="998220" y="1210310"/>
            <a:ext cx="6376670" cy="455549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5890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7BAE301-3406-46BF-8E45-038FCDA7F455}"/>
              </a:ext>
            </a:extLst>
          </p:cNvPr>
          <p:cNvCxnSpPr/>
          <p:nvPr/>
        </p:nvCxnSpPr>
        <p:spPr>
          <a:xfrm>
            <a:off x="1" y="3392488"/>
            <a:ext cx="1839913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769C8C8-4D18-43F5-AF8B-8D83E6123468}"/>
              </a:ext>
            </a:extLst>
          </p:cNvPr>
          <p:cNvCxnSpPr/>
          <p:nvPr/>
        </p:nvCxnSpPr>
        <p:spPr>
          <a:xfrm>
            <a:off x="5411788" y="3392488"/>
            <a:ext cx="0" cy="949325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E984F59-FDFC-45B7-A770-3A9307441C3E}"/>
              </a:ext>
            </a:extLst>
          </p:cNvPr>
          <p:cNvCxnSpPr/>
          <p:nvPr/>
        </p:nvCxnSpPr>
        <p:spPr>
          <a:xfrm flipV="1">
            <a:off x="4011613" y="2397126"/>
            <a:ext cx="0" cy="950913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243CF94D-60A3-4108-A25D-5263AEBAE9E8}"/>
              </a:ext>
            </a:extLst>
          </p:cNvPr>
          <p:cNvCxnSpPr/>
          <p:nvPr/>
        </p:nvCxnSpPr>
        <p:spPr>
          <a:xfrm flipV="1">
            <a:off x="7072313" y="2397126"/>
            <a:ext cx="0" cy="950913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6714C36-8E90-4CC7-9BF1-EDB8F6EA2A8E}"/>
              </a:ext>
            </a:extLst>
          </p:cNvPr>
          <p:cNvCxnSpPr/>
          <p:nvPr/>
        </p:nvCxnSpPr>
        <p:spPr>
          <a:xfrm>
            <a:off x="7104063" y="3392488"/>
            <a:ext cx="1668463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A9DBE6-0CC1-4CD6-AFD0-28167E05055D}"/>
              </a:ext>
            </a:extLst>
          </p:cNvPr>
          <p:cNvCxnSpPr/>
          <p:nvPr/>
        </p:nvCxnSpPr>
        <p:spPr>
          <a:xfrm>
            <a:off x="5451476" y="3392488"/>
            <a:ext cx="1604963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695D12-C8B1-4E52-AFB1-D51424542121}"/>
              </a:ext>
            </a:extLst>
          </p:cNvPr>
          <p:cNvCxnSpPr/>
          <p:nvPr/>
        </p:nvCxnSpPr>
        <p:spPr>
          <a:xfrm>
            <a:off x="4035425" y="3392488"/>
            <a:ext cx="1379539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2FE562D-35F2-4452-8252-C142815E788E}"/>
              </a:ext>
            </a:extLst>
          </p:cNvPr>
          <p:cNvCxnSpPr/>
          <p:nvPr/>
        </p:nvCxnSpPr>
        <p:spPr>
          <a:xfrm>
            <a:off x="2614613" y="3392488"/>
            <a:ext cx="1408112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EBBC83B-701A-4F98-AF8A-9CFD633320DA}"/>
              </a:ext>
            </a:extLst>
          </p:cNvPr>
          <p:cNvSpPr/>
          <p:nvPr/>
        </p:nvSpPr>
        <p:spPr>
          <a:xfrm>
            <a:off x="3610597" y="1905512"/>
            <a:ext cx="801539" cy="80130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26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6" name="椭圆 22">
            <a:extLst>
              <a:ext uri="{FF2B5EF4-FFF2-40B4-BE49-F238E27FC236}">
                <a16:creationId xmlns:a16="http://schemas.microsoft.com/office/drawing/2014/main" id="{22AB3B12-4B39-4F3F-8700-283D11DB0E6A}"/>
              </a:ext>
            </a:extLst>
          </p:cNvPr>
          <p:cNvSpPr/>
          <p:nvPr/>
        </p:nvSpPr>
        <p:spPr>
          <a:xfrm>
            <a:off x="6670838" y="1905532"/>
            <a:ext cx="801337" cy="80256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26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2D5320-884D-44B6-8AF3-D4FBB1B5822B}"/>
              </a:ext>
            </a:extLst>
          </p:cNvPr>
          <p:cNvSpPr/>
          <p:nvPr/>
        </p:nvSpPr>
        <p:spPr>
          <a:xfrm>
            <a:off x="5010837" y="4087279"/>
            <a:ext cx="803127" cy="8022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26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DAC4C35-2C97-4AEB-B05F-E12633815903}"/>
              </a:ext>
            </a:extLst>
          </p:cNvPr>
          <p:cNvGrpSpPr/>
          <p:nvPr/>
        </p:nvGrpSpPr>
        <p:grpSpPr>
          <a:xfrm>
            <a:off x="877773" y="2340463"/>
            <a:ext cx="2107243" cy="2103994"/>
            <a:chOff x="658330" y="1755347"/>
            <a:chExt cx="1580432" cy="15779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BB660AA-5BE0-4F5F-A558-EAB08B9240A9}"/>
                </a:ext>
              </a:extLst>
            </p:cNvPr>
            <p:cNvSpPr/>
            <p:nvPr/>
          </p:nvSpPr>
          <p:spPr>
            <a:xfrm>
              <a:off x="658330" y="1755347"/>
              <a:ext cx="1580432" cy="157799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1867" b="1">
                <a:solidFill>
                  <a:srgbClr val="0547A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文本框 33">
              <a:extLst>
                <a:ext uri="{FF2B5EF4-FFF2-40B4-BE49-F238E27FC236}">
                  <a16:creationId xmlns:a16="http://schemas.microsoft.com/office/drawing/2014/main" id="{BAC8F0E6-D7D0-4EAA-AF2F-22B4F086F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473" y="2101454"/>
              <a:ext cx="1448990" cy="761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22" name="文本框 33">
              <a:extLst>
                <a:ext uri="{FF2B5EF4-FFF2-40B4-BE49-F238E27FC236}">
                  <a16:creationId xmlns:a16="http://schemas.microsoft.com/office/drawing/2014/main" id="{3AAABAC5-FEB0-4AE4-983F-1EA326E1B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1" y="2749154"/>
              <a:ext cx="1345406" cy="238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en-US" altLang="zh-CN" sz="14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</a:p>
          </p:txBody>
        </p:sp>
      </p:grpSp>
      <p:sp>
        <p:nvSpPr>
          <p:cNvPr id="23" name="TextBox 26">
            <a:extLst>
              <a:ext uri="{FF2B5EF4-FFF2-40B4-BE49-F238E27FC236}">
                <a16:creationId xmlns:a16="http://schemas.microsoft.com/office/drawing/2014/main" id="{1A9B0EC4-3E09-4EF6-9277-3D85424BE395}"/>
              </a:ext>
            </a:extLst>
          </p:cNvPr>
          <p:cNvSpPr txBox="1"/>
          <p:nvPr/>
        </p:nvSpPr>
        <p:spPr>
          <a:xfrm>
            <a:off x="3218438" y="10187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/>
                <a:ea typeface="微软雅黑"/>
              </a:rPr>
              <a:t>个人介绍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3E04433E-34FB-443B-9242-2034F27B952C}"/>
              </a:ext>
            </a:extLst>
          </p:cNvPr>
          <p:cNvSpPr txBox="1"/>
          <p:nvPr/>
        </p:nvSpPr>
        <p:spPr>
          <a:xfrm>
            <a:off x="4703902" y="51958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/>
                <a:ea typeface="微软雅黑"/>
              </a:rPr>
              <a:t>工作职责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927CD1E2-63C3-4832-9E77-4FABA7286DC7}"/>
              </a:ext>
            </a:extLst>
          </p:cNvPr>
          <p:cNvSpPr txBox="1"/>
          <p:nvPr/>
        </p:nvSpPr>
        <p:spPr>
          <a:xfrm>
            <a:off x="6348553" y="10187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/>
                <a:ea typeface="微软雅黑"/>
              </a:rPr>
              <a:t>学习沉淀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8065918-92C3-F248-BA74-51288628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00" y="148302"/>
            <a:ext cx="1922644" cy="6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50"/>
                            </p:stCondLst>
                            <p:childTnLst>
                              <p:par>
                                <p:cTn id="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感谢您宝贵的时间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>
            <a:extLst>
              <a:ext uri="{FF2B5EF4-FFF2-40B4-BE49-F238E27FC236}">
                <a16:creationId xmlns:a16="http://schemas.microsoft.com/office/drawing/2014/main" id="{F4637D0F-C292-4D05-BA6F-F8965EC7C6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01769" y="3387733"/>
            <a:ext cx="873637" cy="61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</a:t>
            </a:r>
            <a:r>
              <a:rPr kumimoji="0" lang="en-US" altLang="zh-CN" sz="3999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art</a:t>
            </a:r>
            <a:endParaRPr kumimoji="0" lang="zh-CN" altLang="en-US" sz="11499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PA_文本框 13">
            <a:extLst>
              <a:ext uri="{FF2B5EF4-FFF2-40B4-BE49-F238E27FC236}">
                <a16:creationId xmlns:a16="http://schemas.microsoft.com/office/drawing/2014/main" id="{BCA8060F-AD2E-453F-98F9-B640D967C3C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31001" y="3225816"/>
            <a:ext cx="6139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PA_任意多边形 9">
            <a:extLst>
              <a:ext uri="{FF2B5EF4-FFF2-40B4-BE49-F238E27FC236}">
                <a16:creationId xmlns:a16="http://schemas.microsoft.com/office/drawing/2014/main" id="{DB41CCA8-701F-4936-AD03-5B46657B5C8E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902336" y="2283778"/>
            <a:ext cx="6289665" cy="16767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PA_文本框 14">
            <a:extLst>
              <a:ext uri="{FF2B5EF4-FFF2-40B4-BE49-F238E27FC236}">
                <a16:creationId xmlns:a16="http://schemas.microsoft.com/office/drawing/2014/main" id="{D44C3563-656D-4595-A152-1A1686ED552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773404"/>
            <a:ext cx="1368965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99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01</a:t>
            </a:r>
            <a:endParaRPr kumimoji="0" lang="zh-CN" altLang="en-US" sz="9599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PA_标题 5">
            <a:extLst>
              <a:ext uri="{FF2B5EF4-FFF2-40B4-BE49-F238E27FC236}">
                <a16:creationId xmlns:a16="http://schemas.microsoft.com/office/drawing/2014/main" id="{8509D83E-8ED6-4D39-AD8C-10A62CB6ACE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8" y="3179175"/>
            <a:ext cx="5904442" cy="52520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zh-CN" altLang="en-US" sz="3792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个人简介</a:t>
            </a:r>
            <a:endParaRPr kumimoji="0" lang="zh-CN" altLang="en-US" sz="3792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PA_文本占位符 6">
            <a:extLst>
              <a:ext uri="{FF2B5EF4-FFF2-40B4-BE49-F238E27FC236}">
                <a16:creationId xmlns:a16="http://schemas.microsoft.com/office/drawing/2014/main" id="{2739BB7C-9E32-43E3-8C9E-4779C8F71DBE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726451"/>
            <a:ext cx="3495251" cy="21012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defRPr/>
            </a:pPr>
            <a:r>
              <a:rPr lang="en-US" altLang="zh-CN" sz="1517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kumimoji="0" lang="en-US" altLang="zh-CN" sz="151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2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750" y="2212975"/>
            <a:ext cx="5335905" cy="34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231640" y="313055"/>
            <a:ext cx="2799080" cy="307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51905" y="1527175"/>
            <a:ext cx="5256530" cy="456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Microsoft YaHei" charset="-122"/>
                <a:ea typeface="Microsoft YaHei" charset="-122"/>
                <a:cs typeface="+mn-ea"/>
              </a:rPr>
              <a:t>个人介绍</a:t>
            </a:r>
            <a:endParaRPr lang="en-US" altLang="zh-CN" sz="2400" b="1" dirty="0">
              <a:solidFill>
                <a:schemeClr val="accent3"/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</a:rPr>
              <a:t>2004-2008</a:t>
            </a:r>
            <a:r>
              <a:rPr lang="zh-CN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</a:rPr>
              <a:t>年就读于</a:t>
            </a:r>
            <a:r>
              <a:rPr lang="zh-Hans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</a:rPr>
              <a:t>山东</a:t>
            </a:r>
            <a:r>
              <a:rPr lang="zh-CN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</a:rPr>
              <a:t>科技</a:t>
            </a:r>
            <a:r>
              <a:rPr lang="zh-Hans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</a:rPr>
              <a:t>大学计算机科学与技术专业</a:t>
            </a:r>
            <a:r>
              <a:rPr lang="zh-CN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</a:rPr>
              <a:t>，毕业后从事电信行业高工、游戏行业主程及互联网领域研发架构师工作。</a:t>
            </a:r>
            <a:endParaRPr lang="en-US" altLang="zh-CN" sz="2000" dirty="0">
              <a:solidFill>
                <a:srgbClr val="555555"/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2017</a:t>
            </a:r>
            <a:r>
              <a:rPr lang="zh-CN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年加入京东</a:t>
            </a:r>
            <a:r>
              <a:rPr lang="en-US" altLang="en-US" sz="2000" dirty="0" err="1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大数据担任BI</a:t>
            </a:r>
            <a:r>
              <a:rPr lang="zh-CN" altLang="en-US" sz="2000" dirty="0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工程师。主要</a:t>
            </a:r>
            <a:r>
              <a:rPr lang="en-US" altLang="en-US" sz="2000" dirty="0" err="1">
                <a:solidFill>
                  <a:srgbClr val="555555"/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负责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运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维系统、监控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系统的架构和研发开发工作。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发明专利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ea"/>
              </a:rPr>
              <a:t>个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325110" y="1527810"/>
            <a:ext cx="903605" cy="888365"/>
            <a:chOff x="4499992" y="267494"/>
            <a:chExt cx="599448" cy="599448"/>
          </a:xfrm>
        </p:grpSpPr>
        <p:grpSp>
          <p:nvGrpSpPr>
            <p:cNvPr id="36" name="组合 35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56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>
            <a:extLst>
              <a:ext uri="{FF2B5EF4-FFF2-40B4-BE49-F238E27FC236}">
                <a16:creationId xmlns:a16="http://schemas.microsoft.com/office/drawing/2014/main" id="{CAEDE573-F009-4AA3-8C6B-9A3658545F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01769" y="3387733"/>
            <a:ext cx="873637" cy="61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</a:t>
            </a:r>
            <a:r>
              <a:rPr kumimoji="0" lang="en-US" altLang="zh-CN" sz="3999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art</a:t>
            </a:r>
            <a:endParaRPr kumimoji="0" lang="zh-CN" altLang="en-US" sz="11499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PA_文本框 13">
            <a:extLst>
              <a:ext uri="{FF2B5EF4-FFF2-40B4-BE49-F238E27FC236}">
                <a16:creationId xmlns:a16="http://schemas.microsoft.com/office/drawing/2014/main" id="{9C429F84-E8AF-4530-ADC9-E85A7DE36A3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31001" y="3225816"/>
            <a:ext cx="6139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PA_任意多边形 9">
            <a:extLst>
              <a:ext uri="{FF2B5EF4-FFF2-40B4-BE49-F238E27FC236}">
                <a16:creationId xmlns:a16="http://schemas.microsoft.com/office/drawing/2014/main" id="{7F5BA683-166A-4DE5-B81D-9C26B2F8A29C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902336" y="2283778"/>
            <a:ext cx="6289665" cy="16767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PA_文本框 14">
            <a:extLst>
              <a:ext uri="{FF2B5EF4-FFF2-40B4-BE49-F238E27FC236}">
                <a16:creationId xmlns:a16="http://schemas.microsoft.com/office/drawing/2014/main" id="{CD66DFC5-938A-4693-85FE-2938A033B69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773404"/>
            <a:ext cx="1368965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599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9599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PA_标题 5">
            <a:extLst>
              <a:ext uri="{FF2B5EF4-FFF2-40B4-BE49-F238E27FC236}">
                <a16:creationId xmlns:a16="http://schemas.microsoft.com/office/drawing/2014/main" id="{6372CAC8-EC33-4EAF-BF13-236A5F117D8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8" y="3179175"/>
            <a:ext cx="5904442" cy="105041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792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工作职责</a:t>
            </a:r>
          </a:p>
          <a:p>
            <a:pPr algn="l">
              <a:defRPr/>
            </a:pPr>
            <a:endParaRPr kumimoji="0" lang="zh-CN" altLang="en-US" sz="3792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PA_文本占位符 6">
            <a:extLst>
              <a:ext uri="{FF2B5EF4-FFF2-40B4-BE49-F238E27FC236}">
                <a16:creationId xmlns:a16="http://schemas.microsoft.com/office/drawing/2014/main" id="{07850846-5ACB-4658-A5C9-B80BFEA17DA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726451"/>
            <a:ext cx="3495251" cy="21012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defRPr/>
            </a:pPr>
            <a:r>
              <a:rPr lang="en-US" altLang="zh-CN" sz="1517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responsibilities</a:t>
            </a:r>
            <a:endParaRPr kumimoji="0" lang="en-US" altLang="zh-CN" sz="151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4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12" name="TextBox 23">
            <a:extLst>
              <a:ext uri="{FF2B5EF4-FFF2-40B4-BE49-F238E27FC236}">
                <a16:creationId xmlns:a16="http://schemas.microsoft.com/office/drawing/2014/main" id="{0BE63A14-E7CB-8B4E-A09E-D003F916F862}"/>
              </a:ext>
            </a:extLst>
          </p:cNvPr>
          <p:cNvSpPr txBox="1"/>
          <p:nvPr/>
        </p:nvSpPr>
        <p:spPr>
          <a:xfrm>
            <a:off x="911424" y="1892829"/>
            <a:ext cx="2924664" cy="1452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对外赋能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高可靠性、高性能、面向列、可伸缩的分布式存储系统，利用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HBase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技术可在廉价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PC Server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上搭建起大规模结构化存储集群。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02631CF3-E894-1649-B40C-456A28401D11}"/>
              </a:ext>
            </a:extLst>
          </p:cNvPr>
          <p:cNvSpPr txBox="1"/>
          <p:nvPr/>
        </p:nvSpPr>
        <p:spPr>
          <a:xfrm>
            <a:off x="8547933" y="1892829"/>
            <a:ext cx="2924665" cy="861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实现自动化上线覆盖率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，并提供研发自助上线功能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降本增效，解放人资。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C5F279DB-13D4-D541-80B5-8F82468BFBD9}"/>
              </a:ext>
            </a:extLst>
          </p:cNvPr>
          <p:cNvSpPr txBox="1"/>
          <p:nvPr/>
        </p:nvSpPr>
        <p:spPr>
          <a:xfrm>
            <a:off x="8547933" y="4284699"/>
            <a:ext cx="2924664" cy="861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快速支持，实时响应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。让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sre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的思想和行为真正落地到项目和团队中。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E4A23FC-B618-3D44-80F4-9B029FD0A536}"/>
              </a:ext>
            </a:extLst>
          </p:cNvPr>
          <p:cNvSpPr txBox="1"/>
          <p:nvPr/>
        </p:nvSpPr>
        <p:spPr>
          <a:xfrm>
            <a:off x="911424" y="4284699"/>
            <a:ext cx="2924664" cy="1156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618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峰值流量期间，核心业务监控支持率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100% 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打造未定监控体系及可视化生态。不再畏惧海量监控数据及高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qps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B6D18AC-2395-4448-B798-7D6E7FDA1BF2}"/>
              </a:ext>
            </a:extLst>
          </p:cNvPr>
          <p:cNvGrpSpPr/>
          <p:nvPr/>
        </p:nvGrpSpPr>
        <p:grpSpPr>
          <a:xfrm>
            <a:off x="4290694" y="1966154"/>
            <a:ext cx="3670492" cy="3671094"/>
            <a:chOff x="3218020" y="2137420"/>
            <a:chExt cx="2752869" cy="2753319"/>
          </a:xfrm>
        </p:grpSpPr>
        <p:sp>
          <p:nvSpPr>
            <p:cNvPr id="17" name="椭圆 6">
              <a:extLst>
                <a:ext uri="{FF2B5EF4-FFF2-40B4-BE49-F238E27FC236}">
                  <a16:creationId xmlns:a16="http://schemas.microsoft.com/office/drawing/2014/main" id="{FA996648-2C6B-9F46-AE57-EAE65FB80375}"/>
                </a:ext>
              </a:extLst>
            </p:cNvPr>
            <p:cNvSpPr/>
            <p:nvPr/>
          </p:nvSpPr>
          <p:spPr>
            <a:xfrm flipH="1" flipV="1">
              <a:off x="4617911" y="3332449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>
                <a:solidFill>
                  <a:srgbClr val="080808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椭圆 61">
              <a:extLst>
                <a:ext uri="{FF2B5EF4-FFF2-40B4-BE49-F238E27FC236}">
                  <a16:creationId xmlns:a16="http://schemas.microsoft.com/office/drawing/2014/main" id="{8448A33E-01C0-0F4E-91F8-5FC7B15CCA2E}"/>
                </a:ext>
              </a:extLst>
            </p:cNvPr>
            <p:cNvSpPr/>
            <p:nvPr/>
          </p:nvSpPr>
          <p:spPr>
            <a:xfrm flipH="1" flipV="1">
              <a:off x="3218020" y="3537575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>
                <a:solidFill>
                  <a:srgbClr val="080808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椭圆 6">
              <a:extLst>
                <a:ext uri="{FF2B5EF4-FFF2-40B4-BE49-F238E27FC236}">
                  <a16:creationId xmlns:a16="http://schemas.microsoft.com/office/drawing/2014/main" id="{33BD7C2E-8113-D248-A26B-9A4BE2FE1184}"/>
                </a:ext>
              </a:extLst>
            </p:cNvPr>
            <p:cNvSpPr/>
            <p:nvPr/>
          </p:nvSpPr>
          <p:spPr>
            <a:xfrm>
              <a:off x="3218020" y="2137420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>
                <a:solidFill>
                  <a:srgbClr val="080808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椭圆 61">
              <a:extLst>
                <a:ext uri="{FF2B5EF4-FFF2-40B4-BE49-F238E27FC236}">
                  <a16:creationId xmlns:a16="http://schemas.microsoft.com/office/drawing/2014/main" id="{F0A54BF2-5C2D-4D40-BC4D-D091DCA58F1B}"/>
                </a:ext>
              </a:extLst>
            </p:cNvPr>
            <p:cNvSpPr/>
            <p:nvPr/>
          </p:nvSpPr>
          <p:spPr>
            <a:xfrm>
              <a:off x="4412599" y="2137421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>
                <a:solidFill>
                  <a:srgbClr val="080808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3939C77-2A2E-274F-AECC-4B2C270EEBFD}"/>
                </a:ext>
              </a:extLst>
            </p:cNvPr>
            <p:cNvSpPr/>
            <p:nvPr/>
          </p:nvSpPr>
          <p:spPr>
            <a:xfrm>
              <a:off x="4268518" y="3214227"/>
              <a:ext cx="651872" cy="6518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>
                <a:solidFill>
                  <a:srgbClr val="080808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509751AC-A44F-904D-81AA-4533D5E795EE}"/>
                </a:ext>
              </a:extLst>
            </p:cNvPr>
            <p:cNvSpPr txBox="1"/>
            <p:nvPr/>
          </p:nvSpPr>
          <p:spPr>
            <a:xfrm>
              <a:off x="4355976" y="3401664"/>
              <a:ext cx="477644" cy="246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133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职责</a:t>
              </a:r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FFFF0ECC-9DDA-5E4A-AD1C-FE2C38F28A08}"/>
                </a:ext>
              </a:extLst>
            </p:cNvPr>
            <p:cNvSpPr txBox="1"/>
            <p:nvPr/>
          </p:nvSpPr>
          <p:spPr>
            <a:xfrm>
              <a:off x="3317126" y="2569468"/>
              <a:ext cx="1059221" cy="6156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defRPr/>
              </a:pPr>
              <a:r>
                <a:rPr lang="en-US" altLang="zh-CN" sz="2667" b="1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JdNosql</a:t>
              </a:r>
              <a:r>
                <a:rPr lang="zh-CN" altLang="en-US" sz="2667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上公有云</a:t>
              </a:r>
            </a:p>
          </p:txBody>
        </p:sp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BAAEEB09-08EA-9D4A-A7A9-880CDF49CC9D}"/>
                </a:ext>
              </a:extLst>
            </p:cNvPr>
            <p:cNvSpPr txBox="1"/>
            <p:nvPr/>
          </p:nvSpPr>
          <p:spPr>
            <a:xfrm>
              <a:off x="4640706" y="2560718"/>
              <a:ext cx="867881" cy="6156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667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运维平台建设</a:t>
              </a: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413CE6B4-601D-3B4C-A99F-8CE404C744D1}"/>
                </a:ext>
              </a:extLst>
            </p:cNvPr>
            <p:cNvSpPr txBox="1"/>
            <p:nvPr/>
          </p:nvSpPr>
          <p:spPr>
            <a:xfrm>
              <a:off x="3590936" y="3907518"/>
              <a:ext cx="812459" cy="6156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667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监控系统建设</a:t>
              </a: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B2F3EA7-045B-A947-B909-C46297DCE946}"/>
                </a:ext>
              </a:extLst>
            </p:cNvPr>
            <p:cNvSpPr txBox="1"/>
            <p:nvPr/>
          </p:nvSpPr>
          <p:spPr>
            <a:xfrm>
              <a:off x="4783386" y="3740424"/>
              <a:ext cx="921645" cy="9234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defRPr/>
              </a:pPr>
              <a:r>
                <a:rPr lang="en" altLang="zh-CN" sz="2667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BDP</a:t>
              </a:r>
              <a:r>
                <a:rPr lang="zh-CN" altLang="en" sz="2667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权限</a:t>
              </a:r>
              <a:r>
                <a:rPr lang="zh-CN" altLang="en-US" sz="2667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汇总</a:t>
              </a:r>
            </a:p>
            <a:p>
              <a:pPr algn="ctr" defTabSz="1219170">
                <a:defRPr/>
              </a:pPr>
              <a:endPara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5884F81-BB9C-014F-B2C4-03CC29743A7E}"/>
                </a:ext>
              </a:extLst>
            </p:cNvPr>
            <p:cNvSpPr/>
            <p:nvPr/>
          </p:nvSpPr>
          <p:spPr>
            <a:xfrm>
              <a:off x="4305758" y="3251467"/>
              <a:ext cx="577392" cy="577392"/>
            </a:xfrm>
            <a:prstGeom prst="ellipse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>
                <a:solidFill>
                  <a:srgbClr val="080808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9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09546" y="2242768"/>
            <a:ext cx="4215599" cy="3302000"/>
            <a:chOff x="1591445" y="2300385"/>
            <a:chExt cx="4446740" cy="3482386"/>
          </a:xfrm>
        </p:grpSpPr>
        <p:sp>
          <p:nvSpPr>
            <p:cNvPr id="28674" name="MH_Other_1"/>
            <p:cNvSpPr>
              <a:spLocks/>
            </p:cNvSpPr>
            <p:nvPr/>
          </p:nvSpPr>
          <p:spPr bwMode="auto">
            <a:xfrm>
              <a:off x="1591445" y="4054972"/>
              <a:ext cx="3964564" cy="189188"/>
            </a:xfrm>
            <a:custGeom>
              <a:avLst/>
              <a:gdLst>
                <a:gd name="T0" fmla="*/ 0 w 3759200"/>
                <a:gd name="T1" fmla="*/ 76116 h 179488"/>
                <a:gd name="T2" fmla="*/ 2070100 w 3759200"/>
                <a:gd name="T3" fmla="*/ 177602 h 179488"/>
                <a:gd name="T4" fmla="*/ 3759200 w 3759200"/>
                <a:gd name="T5" fmla="*/ 0 h 1794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9200" h="179488">
                  <a:moveTo>
                    <a:pt x="0" y="76200"/>
                  </a:moveTo>
                  <a:cubicBezTo>
                    <a:pt x="921808" y="129116"/>
                    <a:pt x="1443567" y="190500"/>
                    <a:pt x="2070100" y="177800"/>
                  </a:cubicBezTo>
                  <a:cubicBezTo>
                    <a:pt x="2696633" y="165100"/>
                    <a:pt x="3440641" y="86783"/>
                    <a:pt x="37592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399"/>
            </a:p>
          </p:txBody>
        </p:sp>
        <p:sp>
          <p:nvSpPr>
            <p:cNvPr id="28675" name="MH_Other_2"/>
            <p:cNvSpPr>
              <a:spLocks/>
            </p:cNvSpPr>
            <p:nvPr/>
          </p:nvSpPr>
          <p:spPr bwMode="auto">
            <a:xfrm>
              <a:off x="1591445" y="2300385"/>
              <a:ext cx="3442206" cy="1861737"/>
            </a:xfrm>
            <a:custGeom>
              <a:avLst/>
              <a:gdLst>
                <a:gd name="T0" fmla="*/ 0 w 3263900"/>
                <a:gd name="T1" fmla="*/ 1778000 h 1778000"/>
                <a:gd name="T2" fmla="*/ 2070100 w 3263900"/>
                <a:gd name="T3" fmla="*/ 1016000 h 1778000"/>
                <a:gd name="T4" fmla="*/ 3263900 w 3263900"/>
                <a:gd name="T5" fmla="*/ 0 h 1778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3900" h="1778000">
                  <a:moveTo>
                    <a:pt x="0" y="1778000"/>
                  </a:moveTo>
                  <a:cubicBezTo>
                    <a:pt x="594783" y="1656291"/>
                    <a:pt x="1526117" y="1312333"/>
                    <a:pt x="2070100" y="1016000"/>
                  </a:cubicBezTo>
                  <a:cubicBezTo>
                    <a:pt x="2614083" y="719667"/>
                    <a:pt x="2897716" y="483658"/>
                    <a:pt x="32639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399"/>
            </a:p>
          </p:txBody>
        </p:sp>
        <p:sp>
          <p:nvSpPr>
            <p:cNvPr id="28676" name="MH_Other_3"/>
            <p:cNvSpPr>
              <a:spLocks/>
            </p:cNvSpPr>
            <p:nvPr/>
          </p:nvSpPr>
          <p:spPr bwMode="auto">
            <a:xfrm>
              <a:off x="1591445" y="3184375"/>
              <a:ext cx="4433347" cy="991141"/>
            </a:xfrm>
            <a:custGeom>
              <a:avLst/>
              <a:gdLst>
                <a:gd name="T0" fmla="*/ 0 w 4203700"/>
                <a:gd name="T1" fmla="*/ 939800 h 939800"/>
                <a:gd name="T2" fmla="*/ 2387600 w 4203700"/>
                <a:gd name="T3" fmla="*/ 622300 h 939800"/>
                <a:gd name="T4" fmla="*/ 4203700 w 4203700"/>
                <a:gd name="T5" fmla="*/ 0 h 939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3700" h="939800">
                  <a:moveTo>
                    <a:pt x="0" y="939800"/>
                  </a:moveTo>
                  <a:cubicBezTo>
                    <a:pt x="919691" y="827616"/>
                    <a:pt x="1686983" y="778933"/>
                    <a:pt x="2387600" y="622300"/>
                  </a:cubicBezTo>
                  <a:cubicBezTo>
                    <a:pt x="3088217" y="465667"/>
                    <a:pt x="3722158" y="201083"/>
                    <a:pt x="42037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399"/>
            </a:p>
          </p:txBody>
        </p:sp>
        <p:sp>
          <p:nvSpPr>
            <p:cNvPr id="28677" name="MH_Other_4"/>
            <p:cNvSpPr>
              <a:spLocks/>
            </p:cNvSpPr>
            <p:nvPr/>
          </p:nvSpPr>
          <p:spPr bwMode="auto">
            <a:xfrm>
              <a:off x="1658414" y="4162122"/>
              <a:ext cx="4379771" cy="723265"/>
            </a:xfrm>
            <a:custGeom>
              <a:avLst/>
              <a:gdLst>
                <a:gd name="T0" fmla="*/ 0 w 4152900"/>
                <a:gd name="T1" fmla="*/ 0 h 685800"/>
                <a:gd name="T2" fmla="*/ 2959100 w 4152900"/>
                <a:gd name="T3" fmla="*/ 368300 h 685800"/>
                <a:gd name="T4" fmla="*/ 4152900 w 4152900"/>
                <a:gd name="T5" fmla="*/ 685800 h 685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52900" h="685800">
                  <a:moveTo>
                    <a:pt x="0" y="0"/>
                  </a:moveTo>
                  <a:cubicBezTo>
                    <a:pt x="1133475" y="127000"/>
                    <a:pt x="2266950" y="254000"/>
                    <a:pt x="2959100" y="368300"/>
                  </a:cubicBezTo>
                  <a:cubicBezTo>
                    <a:pt x="3651250" y="482600"/>
                    <a:pt x="3902075" y="584200"/>
                    <a:pt x="4152900" y="68580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399"/>
            </a:p>
          </p:txBody>
        </p:sp>
        <p:sp>
          <p:nvSpPr>
            <p:cNvPr id="28678" name="MH_Other_5"/>
            <p:cNvSpPr>
              <a:spLocks/>
            </p:cNvSpPr>
            <p:nvPr/>
          </p:nvSpPr>
          <p:spPr bwMode="auto">
            <a:xfrm>
              <a:off x="1604839" y="4162122"/>
              <a:ext cx="3428812" cy="1620649"/>
            </a:xfrm>
            <a:custGeom>
              <a:avLst/>
              <a:gdLst>
                <a:gd name="T0" fmla="*/ 0 w 3251200"/>
                <a:gd name="T1" fmla="*/ 0 h 1536700"/>
                <a:gd name="T2" fmla="*/ 2235200 w 3251200"/>
                <a:gd name="T3" fmla="*/ 787400 h 1536700"/>
                <a:gd name="T4" fmla="*/ 3251200 w 3251200"/>
                <a:gd name="T5" fmla="*/ 1536700 h 153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51200" h="1536700">
                  <a:moveTo>
                    <a:pt x="0" y="0"/>
                  </a:moveTo>
                  <a:cubicBezTo>
                    <a:pt x="1049866" y="208491"/>
                    <a:pt x="1693333" y="531283"/>
                    <a:pt x="2235200" y="787400"/>
                  </a:cubicBezTo>
                  <a:cubicBezTo>
                    <a:pt x="2777067" y="1043517"/>
                    <a:pt x="3141133" y="1359958"/>
                    <a:pt x="3251200" y="153670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399"/>
            </a:p>
          </p:txBody>
        </p:sp>
      </p:grpSp>
      <p:sp>
        <p:nvSpPr>
          <p:cNvPr id="28684" name="MH_Other_6"/>
          <p:cNvSpPr>
            <a:spLocks noChangeArrowheads="1"/>
          </p:cNvSpPr>
          <p:nvPr/>
        </p:nvSpPr>
        <p:spPr bwMode="auto">
          <a:xfrm>
            <a:off x="4477607" y="1883996"/>
            <a:ext cx="668211" cy="66833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399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01</a:t>
            </a:r>
            <a:endParaRPr lang="zh-CN" altLang="en-US" sz="2399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5" name="MH_Other_7"/>
          <p:cNvSpPr>
            <a:spLocks noChangeArrowheads="1"/>
          </p:cNvSpPr>
          <p:nvPr/>
        </p:nvSpPr>
        <p:spPr bwMode="auto">
          <a:xfrm>
            <a:off x="5406120" y="2688858"/>
            <a:ext cx="668209" cy="668337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399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02</a:t>
            </a:r>
            <a:endParaRPr lang="zh-CN" altLang="en-US" sz="2399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6" name="MH_Other_8"/>
          <p:cNvSpPr>
            <a:spLocks noChangeArrowheads="1"/>
          </p:cNvSpPr>
          <p:nvPr/>
        </p:nvSpPr>
        <p:spPr bwMode="auto">
          <a:xfrm>
            <a:off x="4931545" y="3557222"/>
            <a:ext cx="668211" cy="6699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399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03</a:t>
            </a:r>
            <a:endParaRPr lang="zh-CN" altLang="en-US" sz="2399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7" name="MH_Other_9"/>
          <p:cNvSpPr>
            <a:spLocks noChangeArrowheads="1"/>
          </p:cNvSpPr>
          <p:nvPr/>
        </p:nvSpPr>
        <p:spPr bwMode="auto">
          <a:xfrm>
            <a:off x="5402946" y="4298583"/>
            <a:ext cx="668209" cy="66992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399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04</a:t>
            </a:r>
            <a:endParaRPr lang="zh-CN" altLang="en-US" sz="2399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8" name="MH_Other_10"/>
          <p:cNvSpPr>
            <a:spLocks noChangeArrowheads="1"/>
          </p:cNvSpPr>
          <p:nvPr/>
        </p:nvSpPr>
        <p:spPr bwMode="auto">
          <a:xfrm>
            <a:off x="4445864" y="5232033"/>
            <a:ext cx="668211" cy="66833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399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05</a:t>
            </a:r>
            <a:endParaRPr lang="zh-CN" altLang="en-US" sz="2399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9" name="MH_Title_1"/>
          <p:cNvSpPr>
            <a:spLocks noChangeArrowheads="1"/>
          </p:cNvSpPr>
          <p:nvPr/>
        </p:nvSpPr>
        <p:spPr bwMode="auto">
          <a:xfrm>
            <a:off x="-22584" y="2843510"/>
            <a:ext cx="1570224" cy="2269724"/>
          </a:xfrm>
          <a:custGeom>
            <a:avLst/>
            <a:gdLst>
              <a:gd name="T0" fmla="*/ 272796 w 1159484"/>
              <a:gd name="T1" fmla="*/ 1430 h 1674380"/>
              <a:gd name="T2" fmla="*/ 986253 w 1159484"/>
              <a:gd name="T3" fmla="*/ 329551 h 1674380"/>
              <a:gd name="T4" fmla="*/ 983624 w 1159484"/>
              <a:gd name="T5" fmla="*/ 1349563 h 1674380"/>
              <a:gd name="T6" fmla="*/ 0 w 1159484"/>
              <a:gd name="T7" fmla="*/ 1611015 h 1674380"/>
              <a:gd name="T8" fmla="*/ 3991 w 1159484"/>
              <a:gd name="T9" fmla="*/ 63005 h 1674380"/>
              <a:gd name="T10" fmla="*/ 272796 w 1159484"/>
              <a:gd name="T11" fmla="*/ 1430 h 16743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9484"/>
              <a:gd name="T19" fmla="*/ 0 h 1674380"/>
              <a:gd name="T20" fmla="*/ 1159484 w 1159484"/>
              <a:gd name="T21" fmla="*/ 1674380 h 16743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9484" h="1674380">
                <a:moveTo>
                  <a:pt x="273226" y="1430"/>
                </a:moveTo>
                <a:cubicBezTo>
                  <a:pt x="545324" y="-14516"/>
                  <a:pt x="815402" y="103404"/>
                  <a:pt x="987809" y="329296"/>
                </a:cubicBezTo>
                <a:cubicBezTo>
                  <a:pt x="1217686" y="630485"/>
                  <a:pt x="1216605" y="1048522"/>
                  <a:pt x="985175" y="1348519"/>
                </a:cubicBezTo>
                <a:cubicBezTo>
                  <a:pt x="753745" y="1648515"/>
                  <a:pt x="349672" y="1755668"/>
                  <a:pt x="0" y="1609769"/>
                </a:cubicBezTo>
                <a:lnTo>
                  <a:pt x="3997" y="62957"/>
                </a:lnTo>
                <a:cubicBezTo>
                  <a:pt x="91603" y="26935"/>
                  <a:pt x="182527" y="6745"/>
                  <a:pt x="273226" y="143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txBody>
          <a:bodyPr lIns="0" tIns="0" rIns="107924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latinLnBrk="1"/>
            <a:r>
              <a:rPr lang="en-US" altLang="zh-CN" sz="2265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The Pain</a:t>
            </a:r>
          </a:p>
        </p:txBody>
      </p:sp>
      <p:sp>
        <p:nvSpPr>
          <p:cNvPr id="21" name="TextBox 23"/>
          <p:cNvSpPr txBox="1"/>
          <p:nvPr/>
        </p:nvSpPr>
        <p:spPr>
          <a:xfrm>
            <a:off x="5753270" y="1904003"/>
            <a:ext cx="3568964" cy="267899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defTabSz="1219140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客户需求多样，人工部署耗时耗力</a:t>
            </a:r>
          </a:p>
        </p:txBody>
      </p:sp>
      <p:sp>
        <p:nvSpPr>
          <p:cNvPr id="22" name="TextBox 24"/>
          <p:cNvSpPr txBox="1"/>
          <p:nvPr/>
        </p:nvSpPr>
        <p:spPr>
          <a:xfrm>
            <a:off x="5753268" y="1638965"/>
            <a:ext cx="1406165" cy="333750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集群人工部署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13794" y="2857505"/>
            <a:ext cx="3568964" cy="267899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defTabSz="1219140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服务、产品线及组件映射繁琐，管控投入成本大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13793" y="2592465"/>
            <a:ext cx="1406165" cy="333750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服务管理困难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5924837" y="3776606"/>
            <a:ext cx="3568964" cy="267899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defTabSz="1219140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配置文件多样，缺乏实时更新、实时同步机制</a:t>
            </a:r>
          </a:p>
        </p:txBody>
      </p:sp>
      <p:sp>
        <p:nvSpPr>
          <p:cNvPr id="26" name="TextBox 24"/>
          <p:cNvSpPr txBox="1"/>
          <p:nvPr/>
        </p:nvSpPr>
        <p:spPr>
          <a:xfrm>
            <a:off x="5924837" y="3511567"/>
            <a:ext cx="1406165" cy="333750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配置修改繁琐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6222823" y="4625577"/>
            <a:ext cx="3568964" cy="267899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defTabSz="1219140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网络资源、硬件资源管控成本较大</a:t>
            </a:r>
          </a:p>
        </p:txBody>
      </p:sp>
      <p:sp>
        <p:nvSpPr>
          <p:cNvPr id="28" name="TextBox 24"/>
          <p:cNvSpPr txBox="1"/>
          <p:nvPr/>
        </p:nvSpPr>
        <p:spPr>
          <a:xfrm>
            <a:off x="6222823" y="4360539"/>
            <a:ext cx="1816534" cy="333750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资源管理投入倾斜</a:t>
            </a:r>
          </a:p>
        </p:txBody>
      </p:sp>
      <p:sp>
        <p:nvSpPr>
          <p:cNvPr id="29" name="TextBox 23"/>
          <p:cNvSpPr txBox="1"/>
          <p:nvPr/>
        </p:nvSpPr>
        <p:spPr>
          <a:xfrm>
            <a:off x="5482373" y="5649207"/>
            <a:ext cx="3568964" cy="267899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defTabSz="1219140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缺乏具备了整合功能的一站式操作入口</a:t>
            </a:r>
          </a:p>
        </p:txBody>
      </p:sp>
      <p:sp>
        <p:nvSpPr>
          <p:cNvPr id="30" name="TextBox 24"/>
          <p:cNvSpPr txBox="1"/>
          <p:nvPr/>
        </p:nvSpPr>
        <p:spPr>
          <a:xfrm>
            <a:off x="5482373" y="5384169"/>
            <a:ext cx="1487919" cy="313296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r>
              <a:rPr lang="zh-CN" altLang="en-US" sz="1467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缺乏一站式入口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E68CA3-1350-FE40-B85A-55C4159DD91A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32" name="Image 12" descr="Divider Right.png">
            <a:extLst>
              <a:ext uri="{FF2B5EF4-FFF2-40B4-BE49-F238E27FC236}">
                <a16:creationId xmlns:a16="http://schemas.microsoft.com/office/drawing/2014/main" id="{B260FAAE-AC08-5B46-9D2B-3C8B6764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3" name="Image 12" descr="Divider Right.png">
            <a:extLst>
              <a:ext uri="{FF2B5EF4-FFF2-40B4-BE49-F238E27FC236}">
                <a16:creationId xmlns:a16="http://schemas.microsoft.com/office/drawing/2014/main" id="{89579581-1348-0442-B386-9A3F2879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19EDCB-17F6-494B-BBF7-F98AA1BA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00" y="148302"/>
            <a:ext cx="1922644" cy="6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 animBg="1"/>
      <p:bldP spid="28685" grpId="0" animBg="1"/>
      <p:bldP spid="28686" grpId="0" animBg="1"/>
      <p:bldP spid="28687" grpId="0" animBg="1"/>
      <p:bldP spid="28688" grpId="0" animBg="1"/>
      <p:bldP spid="28689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C5435D-781D-1C4F-8A10-E2E332B08C18}"/>
              </a:ext>
            </a:extLst>
          </p:cNvPr>
          <p:cNvSpPr txBox="1"/>
          <p:nvPr/>
        </p:nvSpPr>
        <p:spPr>
          <a:xfrm>
            <a:off x="252408" y="4113047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JDstack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D999F3-BD2C-A44D-AA9D-B5ADFA8FAC44}"/>
              </a:ext>
            </a:extLst>
          </p:cNvPr>
          <p:cNvSpPr txBox="1"/>
          <p:nvPr/>
        </p:nvSpPr>
        <p:spPr>
          <a:xfrm>
            <a:off x="2248221" y="1902981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云版鲲鹏运维系统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1BA182-DF1A-0440-A05E-6CA70EC28152}"/>
              </a:ext>
            </a:extLst>
          </p:cNvPr>
          <p:cNvSpPr/>
          <p:nvPr/>
        </p:nvSpPr>
        <p:spPr>
          <a:xfrm>
            <a:off x="518384" y="4528039"/>
            <a:ext cx="6339616" cy="1536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2D5E829-673D-214C-875C-E18D97CD51D5}"/>
              </a:ext>
            </a:extLst>
          </p:cNvPr>
          <p:cNvSpPr/>
          <p:nvPr/>
        </p:nvSpPr>
        <p:spPr>
          <a:xfrm>
            <a:off x="685801" y="5539154"/>
            <a:ext cx="1057748" cy="414983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Hadoop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C6142B3-B486-2341-A3FB-339536898CE7}"/>
              </a:ext>
            </a:extLst>
          </p:cNvPr>
          <p:cNvSpPr/>
          <p:nvPr/>
        </p:nvSpPr>
        <p:spPr>
          <a:xfrm>
            <a:off x="1910966" y="5539154"/>
            <a:ext cx="1057748" cy="414983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E76BA43-F2B5-B542-9EE3-B7306185BF9D}"/>
              </a:ext>
            </a:extLst>
          </p:cNvPr>
          <p:cNvSpPr/>
          <p:nvPr/>
        </p:nvSpPr>
        <p:spPr>
          <a:xfrm>
            <a:off x="3074425" y="5539153"/>
            <a:ext cx="1057748" cy="414983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660CA23-CB20-B345-ABB9-B561E91EB788}"/>
              </a:ext>
            </a:extLst>
          </p:cNvPr>
          <p:cNvSpPr/>
          <p:nvPr/>
        </p:nvSpPr>
        <p:spPr>
          <a:xfrm>
            <a:off x="4260167" y="5539153"/>
            <a:ext cx="1057748" cy="414983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90FC843-F7D4-B54B-8E68-3813C1AEBA33}"/>
              </a:ext>
            </a:extLst>
          </p:cNvPr>
          <p:cNvSpPr/>
          <p:nvPr/>
        </p:nvSpPr>
        <p:spPr>
          <a:xfrm>
            <a:off x="5462853" y="5539153"/>
            <a:ext cx="1057748" cy="414983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3F7D20C-B637-4A4B-B07C-039E48F0DF4A}"/>
              </a:ext>
            </a:extLst>
          </p:cNvPr>
          <p:cNvSpPr/>
          <p:nvPr/>
        </p:nvSpPr>
        <p:spPr>
          <a:xfrm>
            <a:off x="1214675" y="4810262"/>
            <a:ext cx="2030505" cy="486838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</a:p>
          <a:p>
            <a:pPr algn="ctr"/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salt-minion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、配置中心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FE18B26-87DF-D240-94F3-0B454180E342}"/>
              </a:ext>
            </a:extLst>
          </p:cNvPr>
          <p:cNvSpPr/>
          <p:nvPr/>
        </p:nvSpPr>
        <p:spPr>
          <a:xfrm>
            <a:off x="4195521" y="4810263"/>
            <a:ext cx="1708590" cy="48683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</a:p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白泽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934210-3E8B-ED4A-97DF-2BBC249586B1}"/>
              </a:ext>
            </a:extLst>
          </p:cNvPr>
          <p:cNvSpPr/>
          <p:nvPr/>
        </p:nvSpPr>
        <p:spPr>
          <a:xfrm>
            <a:off x="518384" y="2382715"/>
            <a:ext cx="6339616" cy="1585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DAD4629-5ECD-504F-9503-DA79250DFFFC}"/>
              </a:ext>
            </a:extLst>
          </p:cNvPr>
          <p:cNvSpPr/>
          <p:nvPr/>
        </p:nvSpPr>
        <p:spPr>
          <a:xfrm>
            <a:off x="635937" y="3273228"/>
            <a:ext cx="1612284" cy="48683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服务器管理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FE0247B-C72D-B046-80C6-7BED7693CCBE}"/>
              </a:ext>
            </a:extLst>
          </p:cNvPr>
          <p:cNvSpPr/>
          <p:nvPr/>
        </p:nvSpPr>
        <p:spPr>
          <a:xfrm>
            <a:off x="2365774" y="3276593"/>
            <a:ext cx="1708590" cy="48683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部署系统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00EF063-1F92-7247-84A1-84256AB36848}"/>
              </a:ext>
            </a:extLst>
          </p:cNvPr>
          <p:cNvSpPr/>
          <p:nvPr/>
        </p:nvSpPr>
        <p:spPr>
          <a:xfrm>
            <a:off x="4188135" y="3273228"/>
            <a:ext cx="1201812" cy="48683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配置中心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603CCC1-D170-D646-85B9-4E3407001037}"/>
              </a:ext>
            </a:extLst>
          </p:cNvPr>
          <p:cNvSpPr/>
          <p:nvPr/>
        </p:nvSpPr>
        <p:spPr>
          <a:xfrm>
            <a:off x="5518258" y="3273227"/>
            <a:ext cx="1225442" cy="48683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白泽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监控系统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上下箭头 23">
            <a:extLst>
              <a:ext uri="{FF2B5EF4-FFF2-40B4-BE49-F238E27FC236}">
                <a16:creationId xmlns:a16="http://schemas.microsoft.com/office/drawing/2014/main" id="{86578E1E-E187-024D-99C9-8A4421900B65}"/>
              </a:ext>
            </a:extLst>
          </p:cNvPr>
          <p:cNvSpPr/>
          <p:nvPr/>
        </p:nvSpPr>
        <p:spPr>
          <a:xfrm>
            <a:off x="3387887" y="3961521"/>
            <a:ext cx="392805" cy="576717"/>
          </a:xfrm>
          <a:prstGeom prst="up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5E72FF7-A72D-1B4E-8401-A36D3FBC79E0}"/>
              </a:ext>
            </a:extLst>
          </p:cNvPr>
          <p:cNvSpPr/>
          <p:nvPr/>
        </p:nvSpPr>
        <p:spPr>
          <a:xfrm>
            <a:off x="642120" y="2667590"/>
            <a:ext cx="1878019" cy="461013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JMR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3D9CBE7A-5F71-D948-8FAE-94CAC78945C3}"/>
              </a:ext>
            </a:extLst>
          </p:cNvPr>
          <p:cNvSpPr/>
          <p:nvPr/>
        </p:nvSpPr>
        <p:spPr>
          <a:xfrm>
            <a:off x="2749182" y="2667590"/>
            <a:ext cx="1878019" cy="461013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运营管理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JSM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B50A7ED-FE2D-2D4C-93AC-095E549AD1B8}"/>
              </a:ext>
            </a:extLst>
          </p:cNvPr>
          <p:cNvSpPr/>
          <p:nvPr/>
        </p:nvSpPr>
        <p:spPr>
          <a:xfrm>
            <a:off x="4865681" y="2659762"/>
            <a:ext cx="1878019" cy="461013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1001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集群监控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FFB7E51-C753-FA44-9693-ADA4020A5F0D}"/>
              </a:ext>
            </a:extLst>
          </p:cNvPr>
          <p:cNvSpPr txBox="1"/>
          <p:nvPr/>
        </p:nvSpPr>
        <p:spPr>
          <a:xfrm>
            <a:off x="7146463" y="5534996"/>
            <a:ext cx="465747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运行环境为云主机，基于云主机镜像构建集群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6372505-798E-2A4F-9C3A-361EFED8A11D}"/>
              </a:ext>
            </a:extLst>
          </p:cNvPr>
          <p:cNvSpPr txBox="1"/>
          <p:nvPr/>
        </p:nvSpPr>
        <p:spPr>
          <a:xfrm>
            <a:off x="7146463" y="4076626"/>
            <a:ext cx="4657476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层做为纽带，连接运维系统和业务系统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只保留白泽一套监控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EB8056-648E-9840-B681-04FCA4B1EF13}"/>
              </a:ext>
            </a:extLst>
          </p:cNvPr>
          <p:cNvSpPr txBox="1"/>
          <p:nvPr/>
        </p:nvSpPr>
        <p:spPr>
          <a:xfrm>
            <a:off x="7146463" y="2021689"/>
            <a:ext cx="4657476" cy="19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云版本运维系统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包括以下子系统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提供一站式创建集群与管理集群功能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运营管理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提供一站式业务线创建与管理功能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CMDB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部署系统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配置中心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349950-5364-6D4A-82F3-9296520B5F82}"/>
              </a:ext>
            </a:extLst>
          </p:cNvPr>
          <p:cNvSpPr txBox="1"/>
          <p:nvPr/>
        </p:nvSpPr>
        <p:spPr>
          <a:xfrm>
            <a:off x="381846" y="1064918"/>
            <a:ext cx="1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JdNosql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基于云的运维需求、整合了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版本的功能、增强云服务的运维能力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B69E9-C741-AE49-A392-FEA71709A9B2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36" name="Image 12" descr="Divider Right.png">
            <a:extLst>
              <a:ext uri="{FF2B5EF4-FFF2-40B4-BE49-F238E27FC236}">
                <a16:creationId xmlns:a16="http://schemas.microsoft.com/office/drawing/2014/main" id="{81358A48-EEED-DA45-ADED-F3BE0DE3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7" name="Image 12" descr="Divider Right.png">
            <a:extLst>
              <a:ext uri="{FF2B5EF4-FFF2-40B4-BE49-F238E27FC236}">
                <a16:creationId xmlns:a16="http://schemas.microsoft.com/office/drawing/2014/main" id="{159075C8-98D8-3C4E-8097-1F25F865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92C4C87-D7B2-5145-9EED-462D14E9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800" y="148302"/>
            <a:ext cx="1922644" cy="6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1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0">
            <a:extLst>
              <a:ext uri="{FF2B5EF4-FFF2-40B4-BE49-F238E27FC236}">
                <a16:creationId xmlns:a16="http://schemas.microsoft.com/office/drawing/2014/main" id="{34EAFE86-C00F-204B-A8BD-584882BAEA09}"/>
              </a:ext>
            </a:extLst>
          </p:cNvPr>
          <p:cNvSpPr txBox="1"/>
          <p:nvPr/>
        </p:nvSpPr>
        <p:spPr>
          <a:xfrm>
            <a:off x="394356" y="1882587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集群管理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C2971204-DA5A-6E4F-86B9-3ED1F277A422}"/>
              </a:ext>
            </a:extLst>
          </p:cNvPr>
          <p:cNvCxnSpPr>
            <a:cxnSpLocks/>
          </p:cNvCxnSpPr>
          <p:nvPr/>
        </p:nvCxnSpPr>
        <p:spPr>
          <a:xfrm>
            <a:off x="439910" y="6200730"/>
            <a:ext cx="22743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0">
            <a:extLst>
              <a:ext uri="{FF2B5EF4-FFF2-40B4-BE49-F238E27FC236}">
                <a16:creationId xmlns:a16="http://schemas.microsoft.com/office/drawing/2014/main" id="{1FA01B03-8538-144A-9A5E-62037B801443}"/>
              </a:ext>
            </a:extLst>
          </p:cNvPr>
          <p:cNvCxnSpPr>
            <a:cxnSpLocks/>
          </p:cNvCxnSpPr>
          <p:nvPr/>
        </p:nvCxnSpPr>
        <p:spPr>
          <a:xfrm>
            <a:off x="381542" y="1891364"/>
            <a:ext cx="22743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BA9D544-6A0A-0547-BBB2-E4F007C8278A}"/>
              </a:ext>
            </a:extLst>
          </p:cNvPr>
          <p:cNvSpPr txBox="1"/>
          <p:nvPr/>
        </p:nvSpPr>
        <p:spPr>
          <a:xfrm>
            <a:off x="381846" y="1064918"/>
            <a:ext cx="1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面向云的运维人员、提供一站式的创建集群与集群管理功能，赋予用户自运维能力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E50120D6-DD8F-3241-9E49-8C72D863B644}"/>
              </a:ext>
            </a:extLst>
          </p:cNvPr>
          <p:cNvSpPr txBox="1"/>
          <p:nvPr/>
        </p:nvSpPr>
        <p:spPr>
          <a:xfrm>
            <a:off x="381846" y="2308959"/>
            <a:ext cx="2503433" cy="168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创建集群一站式服务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支持集群软件服务管理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支持集群扩容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支持集群主机管理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支持集群客户端的管理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支持集群配置修改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28DBF2EE-DB26-8048-8F14-8E74873D4019}"/>
              </a:ext>
            </a:extLst>
          </p:cNvPr>
          <p:cNvSpPr txBox="1"/>
          <p:nvPr/>
        </p:nvSpPr>
        <p:spPr>
          <a:xfrm>
            <a:off x="308766" y="3981154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cxnSp>
        <p:nvCxnSpPr>
          <p:cNvPr id="17" name="直接连接符 10">
            <a:extLst>
              <a:ext uri="{FF2B5EF4-FFF2-40B4-BE49-F238E27FC236}">
                <a16:creationId xmlns:a16="http://schemas.microsoft.com/office/drawing/2014/main" id="{A50F2915-641B-FF4E-BC20-534E5A245EA7}"/>
              </a:ext>
            </a:extLst>
          </p:cNvPr>
          <p:cNvCxnSpPr>
            <a:cxnSpLocks/>
          </p:cNvCxnSpPr>
          <p:nvPr/>
        </p:nvCxnSpPr>
        <p:spPr>
          <a:xfrm>
            <a:off x="295952" y="3989931"/>
            <a:ext cx="22743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97E535D1-F636-9347-997D-E5116667C2A0}"/>
              </a:ext>
            </a:extLst>
          </p:cNvPr>
          <p:cNvSpPr txBox="1"/>
          <p:nvPr/>
        </p:nvSpPr>
        <p:spPr>
          <a:xfrm>
            <a:off x="296256" y="4407526"/>
            <a:ext cx="2503433" cy="1219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统一运维操作入口</a:t>
            </a:r>
            <a:endParaRPr lang="en-US" altLang="zh-CN" sz="10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整合了服务器管理、自动部署、配置中心等功能</a:t>
            </a:r>
            <a:r>
              <a:rPr lang="en-US" altLang="zh-CN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实现了集群管理的一站式服务</a:t>
            </a:r>
            <a:r>
              <a:rPr lang="en-US" altLang="zh-CN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简化了运维操作的难度</a:t>
            </a:r>
            <a:r>
              <a:rPr lang="en-US" altLang="zh-CN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适合云服务的部署模式</a:t>
            </a:r>
            <a:r>
              <a:rPr lang="en-US" altLang="zh-CN" sz="10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D1793A-DF21-2749-B750-F6FD3364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41" y="201361"/>
            <a:ext cx="9601200" cy="63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57AA8F-D38C-3344-BFC3-FDD27371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03" y="1662807"/>
            <a:ext cx="9233641" cy="42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586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1153</Words>
  <Application>Microsoft Macintosh PowerPoint</Application>
  <PresentationFormat>宽屏</PresentationFormat>
  <Paragraphs>192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汉仪旗黑X1-65W</vt:lpstr>
      <vt:lpstr>宋体</vt:lpstr>
      <vt:lpstr>Arial Unicode MS</vt:lpstr>
      <vt:lpstr>Gungsuh</vt:lpstr>
      <vt:lpstr>等线</vt:lpstr>
      <vt:lpstr>微软雅黑</vt:lpstr>
      <vt:lpstr>微软雅黑</vt:lpstr>
      <vt:lpstr>Arial</vt:lpstr>
      <vt:lpstr>Calibri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327</cp:revision>
  <dcterms:created xsi:type="dcterms:W3CDTF">2019-12-23T07:55:11Z</dcterms:created>
  <dcterms:modified xsi:type="dcterms:W3CDTF">2020-12-16T11:26:11Z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